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8" r:id="rId3"/>
    <p:sldId id="259" r:id="rId4"/>
    <p:sldId id="265" r:id="rId5"/>
    <p:sldId id="261" r:id="rId6"/>
    <p:sldId id="263" r:id="rId7"/>
    <p:sldId id="264" r:id="rId8"/>
    <p:sldId id="278" r:id="rId9"/>
    <p:sldId id="268" r:id="rId10"/>
    <p:sldId id="269" r:id="rId11"/>
    <p:sldId id="270" r:id="rId12"/>
    <p:sldId id="271" r:id="rId13"/>
    <p:sldId id="279" r:id="rId14"/>
    <p:sldId id="280" r:id="rId15"/>
    <p:sldId id="281" r:id="rId16"/>
    <p:sldId id="282" r:id="rId17"/>
    <p:sldId id="283" r:id="rId18"/>
    <p:sldId id="284" r:id="rId19"/>
    <p:sldId id="285" r:id="rId20"/>
    <p:sldId id="28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440000"/>
    <a:srgbClr val="88D749"/>
    <a:srgbClr val="443983"/>
    <a:srgbClr val="06030A"/>
    <a:srgbClr val="684260"/>
    <a:srgbClr val="C6D9D8"/>
    <a:srgbClr val="BECFE1"/>
    <a:srgbClr val="E6BC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57AD2B-A09A-435F-8757-D2312531F66B}" type="doc">
      <dgm:prSet loTypeId="urn:microsoft.com/office/officeart/2005/8/layout/process1" loCatId="process" qsTypeId="urn:microsoft.com/office/officeart/2005/8/quickstyle/simple4" qsCatId="simple" csTypeId="urn:microsoft.com/office/officeart/2005/8/colors/accent1_2" csCatId="accent1" phldr="1"/>
      <dgm:spPr/>
      <dgm:t>
        <a:bodyPr/>
        <a:lstStyle/>
        <a:p>
          <a:endParaRPr lang="en-US"/>
        </a:p>
      </dgm:t>
    </dgm:pt>
    <dgm:pt modelId="{B16F34B2-2591-48E9-98E3-1A760153C047}">
      <dgm:prSet/>
      <dgm:spPr/>
      <dgm:t>
        <a:bodyPr/>
        <a:lstStyle/>
        <a:p>
          <a:r>
            <a:rPr lang="en-US" b="1"/>
            <a:t>Community-Centric Focus:</a:t>
          </a:r>
          <a:r>
            <a:rPr lang="en-US"/>
            <a:t> Airbnb centers its marketing on building a robust community between hosts and guests. The company prioritizes long-term relationships and loyalty among its users.</a:t>
          </a:r>
        </a:p>
      </dgm:t>
    </dgm:pt>
    <dgm:pt modelId="{EBC9AB80-3B7C-4DCE-BEFF-10B7A48049F1}" type="parTrans" cxnId="{618C28F9-6AAA-41FA-B1AC-7DB707A2883E}">
      <dgm:prSet/>
      <dgm:spPr/>
      <dgm:t>
        <a:bodyPr/>
        <a:lstStyle/>
        <a:p>
          <a:endParaRPr lang="en-US"/>
        </a:p>
      </dgm:t>
    </dgm:pt>
    <dgm:pt modelId="{023B34AB-4E57-451F-A29B-5CB9DAFB84FA}" type="sibTrans" cxnId="{618C28F9-6AAA-41FA-B1AC-7DB707A2883E}">
      <dgm:prSet/>
      <dgm:spPr/>
      <dgm:t>
        <a:bodyPr/>
        <a:lstStyle/>
        <a:p>
          <a:endParaRPr lang="en-US"/>
        </a:p>
      </dgm:t>
    </dgm:pt>
    <dgm:pt modelId="{3F7E0461-49BC-49B1-9522-5EFC87BF2743}">
      <dgm:prSet/>
      <dgm:spPr/>
      <dgm:t>
        <a:bodyPr/>
        <a:lstStyle/>
        <a:p>
          <a:r>
            <a:rPr lang="en-US" b="1"/>
            <a:t>Offline and Digital Fusion:</a:t>
          </a:r>
          <a:r>
            <a:rPr lang="en-US"/>
            <a:t> Airbnb employs a fusion of offline and digital marketing strategies. This includes guerrilla marketing tactics such as unique campaigns (e.g., the floating house on River Thames) coupled with a robust digital marketing strategy involving social media and influencer partnerships.</a:t>
          </a:r>
        </a:p>
      </dgm:t>
    </dgm:pt>
    <dgm:pt modelId="{AEBA14C4-1947-4127-854C-2DA9D13B7D58}" type="parTrans" cxnId="{687457B9-F7CB-4D1D-869D-DB7D49D2EA13}">
      <dgm:prSet/>
      <dgm:spPr/>
      <dgm:t>
        <a:bodyPr/>
        <a:lstStyle/>
        <a:p>
          <a:endParaRPr lang="en-US"/>
        </a:p>
      </dgm:t>
    </dgm:pt>
    <dgm:pt modelId="{6F3FB4A4-06CE-463F-9288-ABFA8598D0EF}" type="sibTrans" cxnId="{687457B9-F7CB-4D1D-869D-DB7D49D2EA13}">
      <dgm:prSet/>
      <dgm:spPr/>
      <dgm:t>
        <a:bodyPr/>
        <a:lstStyle/>
        <a:p>
          <a:endParaRPr lang="en-US"/>
        </a:p>
      </dgm:t>
    </dgm:pt>
    <dgm:pt modelId="{089DC116-81F1-40E2-8DD9-9D386A7852B5}">
      <dgm:prSet/>
      <dgm:spPr/>
      <dgm:t>
        <a:bodyPr/>
        <a:lstStyle/>
        <a:p>
          <a:r>
            <a:rPr lang="en-US" b="1"/>
            <a:t>User Experience and Market Research:</a:t>
          </a:r>
          <a:r>
            <a:rPr lang="en-US"/>
            <a:t> The company heavily invests in understanding its user demographics and evolving preferences through data collected from its website and mobile app. This research aids in identifying niche markets, refining features, and aligning marketing strategies effectively.</a:t>
          </a:r>
        </a:p>
      </dgm:t>
    </dgm:pt>
    <dgm:pt modelId="{CCB5697E-6432-4F10-B78C-8DAFFA95FD1E}" type="parTrans" cxnId="{900235B2-1B5B-4763-9BB8-3D1290675766}">
      <dgm:prSet/>
      <dgm:spPr/>
      <dgm:t>
        <a:bodyPr/>
        <a:lstStyle/>
        <a:p>
          <a:endParaRPr lang="en-US"/>
        </a:p>
      </dgm:t>
    </dgm:pt>
    <dgm:pt modelId="{5763001C-D6EE-4324-BDF5-51BC9F876793}" type="sibTrans" cxnId="{900235B2-1B5B-4763-9BB8-3D1290675766}">
      <dgm:prSet/>
      <dgm:spPr/>
      <dgm:t>
        <a:bodyPr/>
        <a:lstStyle/>
        <a:p>
          <a:endParaRPr lang="en-US"/>
        </a:p>
      </dgm:t>
    </dgm:pt>
    <dgm:pt modelId="{7174C148-EAEF-4543-9B86-42E298387108}">
      <dgm:prSet/>
      <dgm:spPr/>
      <dgm:t>
        <a:bodyPr/>
        <a:lstStyle/>
        <a:p>
          <a:r>
            <a:rPr lang="en-US" b="1"/>
            <a:t>Referral Program and Social Initiatives:</a:t>
          </a:r>
          <a:r>
            <a:rPr lang="en-US"/>
            <a:t> Airbnb's successful referral program incentivizes existing users to invite new users while promoting the company's values. Additionally, impactful social initiatives like the 'We Accept' campaign emphasize diversity, equality, and social responsibility, fostering a sense of community and acceptance.</a:t>
          </a:r>
        </a:p>
      </dgm:t>
    </dgm:pt>
    <dgm:pt modelId="{1DBD74AE-34E5-493B-BCEC-954300E78DED}" type="parTrans" cxnId="{F49BD2F4-375B-4E9D-A4F4-AD593FFCE52E}">
      <dgm:prSet/>
      <dgm:spPr/>
      <dgm:t>
        <a:bodyPr/>
        <a:lstStyle/>
        <a:p>
          <a:endParaRPr lang="en-US"/>
        </a:p>
      </dgm:t>
    </dgm:pt>
    <dgm:pt modelId="{57862015-ED63-4890-8E4C-FFA108A6A387}" type="sibTrans" cxnId="{F49BD2F4-375B-4E9D-A4F4-AD593FFCE52E}">
      <dgm:prSet/>
      <dgm:spPr/>
      <dgm:t>
        <a:bodyPr/>
        <a:lstStyle/>
        <a:p>
          <a:endParaRPr lang="en-US"/>
        </a:p>
      </dgm:t>
    </dgm:pt>
    <dgm:pt modelId="{61BBFEB1-C427-4705-9EF3-1DB31CEB282A}" type="pres">
      <dgm:prSet presAssocID="{7757AD2B-A09A-435F-8757-D2312531F66B}" presName="Name0" presStyleCnt="0">
        <dgm:presLayoutVars>
          <dgm:dir/>
          <dgm:resizeHandles val="exact"/>
        </dgm:presLayoutVars>
      </dgm:prSet>
      <dgm:spPr/>
    </dgm:pt>
    <dgm:pt modelId="{8ECB2056-6D2E-41CD-AFA3-C8614507CCAB}" type="pres">
      <dgm:prSet presAssocID="{B16F34B2-2591-48E9-98E3-1A760153C047}" presName="node" presStyleLbl="node1" presStyleIdx="0" presStyleCnt="4" custScaleX="100457">
        <dgm:presLayoutVars>
          <dgm:bulletEnabled val="1"/>
        </dgm:presLayoutVars>
      </dgm:prSet>
      <dgm:spPr/>
    </dgm:pt>
    <dgm:pt modelId="{C1033507-6D04-47E3-98B7-E7AF464DA662}" type="pres">
      <dgm:prSet presAssocID="{023B34AB-4E57-451F-A29B-5CB9DAFB84FA}" presName="sibTrans" presStyleLbl="sibTrans2D1" presStyleIdx="0" presStyleCnt="3"/>
      <dgm:spPr/>
    </dgm:pt>
    <dgm:pt modelId="{7B89EBB9-802B-4F35-8BEE-92CFDF9CAA24}" type="pres">
      <dgm:prSet presAssocID="{023B34AB-4E57-451F-A29B-5CB9DAFB84FA}" presName="connectorText" presStyleLbl="sibTrans2D1" presStyleIdx="0" presStyleCnt="3"/>
      <dgm:spPr/>
    </dgm:pt>
    <dgm:pt modelId="{93BBCA6E-75AB-4707-884C-EB9027519FE7}" type="pres">
      <dgm:prSet presAssocID="{3F7E0461-49BC-49B1-9522-5EFC87BF2743}" presName="node" presStyleLbl="node1" presStyleIdx="1" presStyleCnt="4">
        <dgm:presLayoutVars>
          <dgm:bulletEnabled val="1"/>
        </dgm:presLayoutVars>
      </dgm:prSet>
      <dgm:spPr/>
    </dgm:pt>
    <dgm:pt modelId="{DD03CFDA-901B-420E-BE56-F69C8A9BA457}" type="pres">
      <dgm:prSet presAssocID="{6F3FB4A4-06CE-463F-9288-ABFA8598D0EF}" presName="sibTrans" presStyleLbl="sibTrans2D1" presStyleIdx="1" presStyleCnt="3"/>
      <dgm:spPr/>
    </dgm:pt>
    <dgm:pt modelId="{26D48557-2020-46AD-BEAF-9A7B9B60CD8A}" type="pres">
      <dgm:prSet presAssocID="{6F3FB4A4-06CE-463F-9288-ABFA8598D0EF}" presName="connectorText" presStyleLbl="sibTrans2D1" presStyleIdx="1" presStyleCnt="3"/>
      <dgm:spPr/>
    </dgm:pt>
    <dgm:pt modelId="{F58476AC-B160-499A-B765-42A75E2C9E28}" type="pres">
      <dgm:prSet presAssocID="{089DC116-81F1-40E2-8DD9-9D386A7852B5}" presName="node" presStyleLbl="node1" presStyleIdx="2" presStyleCnt="4">
        <dgm:presLayoutVars>
          <dgm:bulletEnabled val="1"/>
        </dgm:presLayoutVars>
      </dgm:prSet>
      <dgm:spPr/>
    </dgm:pt>
    <dgm:pt modelId="{B111DD39-4B91-4119-8C08-2CEF7A0BC85A}" type="pres">
      <dgm:prSet presAssocID="{5763001C-D6EE-4324-BDF5-51BC9F876793}" presName="sibTrans" presStyleLbl="sibTrans2D1" presStyleIdx="2" presStyleCnt="3"/>
      <dgm:spPr/>
    </dgm:pt>
    <dgm:pt modelId="{43C9C156-01B9-4ADA-8FCD-A18E1380C45A}" type="pres">
      <dgm:prSet presAssocID="{5763001C-D6EE-4324-BDF5-51BC9F876793}" presName="connectorText" presStyleLbl="sibTrans2D1" presStyleIdx="2" presStyleCnt="3"/>
      <dgm:spPr/>
    </dgm:pt>
    <dgm:pt modelId="{3D853717-322A-48D8-ADBB-7BF7765ADC71}" type="pres">
      <dgm:prSet presAssocID="{7174C148-EAEF-4543-9B86-42E298387108}" presName="node" presStyleLbl="node1" presStyleIdx="3" presStyleCnt="4">
        <dgm:presLayoutVars>
          <dgm:bulletEnabled val="1"/>
        </dgm:presLayoutVars>
      </dgm:prSet>
      <dgm:spPr/>
    </dgm:pt>
  </dgm:ptLst>
  <dgm:cxnLst>
    <dgm:cxn modelId="{EB03C60A-708B-4773-8691-806683BAB172}" type="presOf" srcId="{6F3FB4A4-06CE-463F-9288-ABFA8598D0EF}" destId="{DD03CFDA-901B-420E-BE56-F69C8A9BA457}" srcOrd="0" destOrd="0" presId="urn:microsoft.com/office/officeart/2005/8/layout/process1"/>
    <dgm:cxn modelId="{07BE5D44-E54B-4FF4-ADB6-B11196FFAA78}" type="presOf" srcId="{7174C148-EAEF-4543-9B86-42E298387108}" destId="{3D853717-322A-48D8-ADBB-7BF7765ADC71}" srcOrd="0" destOrd="0" presId="urn:microsoft.com/office/officeart/2005/8/layout/process1"/>
    <dgm:cxn modelId="{B9BE974C-E309-4EA7-A22D-987316F2A3CA}" type="presOf" srcId="{6F3FB4A4-06CE-463F-9288-ABFA8598D0EF}" destId="{26D48557-2020-46AD-BEAF-9A7B9B60CD8A}" srcOrd="1" destOrd="0" presId="urn:microsoft.com/office/officeart/2005/8/layout/process1"/>
    <dgm:cxn modelId="{3FFAA156-20A9-4C85-BC0B-94F15CE82078}" type="presOf" srcId="{5763001C-D6EE-4324-BDF5-51BC9F876793}" destId="{43C9C156-01B9-4ADA-8FCD-A18E1380C45A}" srcOrd="1" destOrd="0" presId="urn:microsoft.com/office/officeart/2005/8/layout/process1"/>
    <dgm:cxn modelId="{AB211483-51D4-4D7B-9360-B11D261A57E6}" type="presOf" srcId="{5763001C-D6EE-4324-BDF5-51BC9F876793}" destId="{B111DD39-4B91-4119-8C08-2CEF7A0BC85A}" srcOrd="0" destOrd="0" presId="urn:microsoft.com/office/officeart/2005/8/layout/process1"/>
    <dgm:cxn modelId="{B0DB9D90-5DA9-43F1-8111-CDF8BEF18CDC}" type="presOf" srcId="{023B34AB-4E57-451F-A29B-5CB9DAFB84FA}" destId="{7B89EBB9-802B-4F35-8BEE-92CFDF9CAA24}" srcOrd="1" destOrd="0" presId="urn:microsoft.com/office/officeart/2005/8/layout/process1"/>
    <dgm:cxn modelId="{822C30A6-07F2-45CF-A428-822499CD21D1}" type="presOf" srcId="{023B34AB-4E57-451F-A29B-5CB9DAFB84FA}" destId="{C1033507-6D04-47E3-98B7-E7AF464DA662}" srcOrd="0" destOrd="0" presId="urn:microsoft.com/office/officeart/2005/8/layout/process1"/>
    <dgm:cxn modelId="{900235B2-1B5B-4763-9BB8-3D1290675766}" srcId="{7757AD2B-A09A-435F-8757-D2312531F66B}" destId="{089DC116-81F1-40E2-8DD9-9D386A7852B5}" srcOrd="2" destOrd="0" parTransId="{CCB5697E-6432-4F10-B78C-8DAFFA95FD1E}" sibTransId="{5763001C-D6EE-4324-BDF5-51BC9F876793}"/>
    <dgm:cxn modelId="{7E9AC7B3-2429-407A-8479-0BFF7A4BE410}" type="presOf" srcId="{B16F34B2-2591-48E9-98E3-1A760153C047}" destId="{8ECB2056-6D2E-41CD-AFA3-C8614507CCAB}" srcOrd="0" destOrd="0" presId="urn:microsoft.com/office/officeart/2005/8/layout/process1"/>
    <dgm:cxn modelId="{687457B9-F7CB-4D1D-869D-DB7D49D2EA13}" srcId="{7757AD2B-A09A-435F-8757-D2312531F66B}" destId="{3F7E0461-49BC-49B1-9522-5EFC87BF2743}" srcOrd="1" destOrd="0" parTransId="{AEBA14C4-1947-4127-854C-2DA9D13B7D58}" sibTransId="{6F3FB4A4-06CE-463F-9288-ABFA8598D0EF}"/>
    <dgm:cxn modelId="{1430EAD7-C96A-4AB2-B39C-E6897B3CD050}" type="presOf" srcId="{7757AD2B-A09A-435F-8757-D2312531F66B}" destId="{61BBFEB1-C427-4705-9EF3-1DB31CEB282A}" srcOrd="0" destOrd="0" presId="urn:microsoft.com/office/officeart/2005/8/layout/process1"/>
    <dgm:cxn modelId="{7376FBDA-C343-4E9B-A35C-12D9C825ED0B}" type="presOf" srcId="{3F7E0461-49BC-49B1-9522-5EFC87BF2743}" destId="{93BBCA6E-75AB-4707-884C-EB9027519FE7}" srcOrd="0" destOrd="0" presId="urn:microsoft.com/office/officeart/2005/8/layout/process1"/>
    <dgm:cxn modelId="{E2F6B2E0-A266-43A6-90FD-A8E82F22A67E}" type="presOf" srcId="{089DC116-81F1-40E2-8DD9-9D386A7852B5}" destId="{F58476AC-B160-499A-B765-42A75E2C9E28}" srcOrd="0" destOrd="0" presId="urn:microsoft.com/office/officeart/2005/8/layout/process1"/>
    <dgm:cxn modelId="{F49BD2F4-375B-4E9D-A4F4-AD593FFCE52E}" srcId="{7757AD2B-A09A-435F-8757-D2312531F66B}" destId="{7174C148-EAEF-4543-9B86-42E298387108}" srcOrd="3" destOrd="0" parTransId="{1DBD74AE-34E5-493B-BCEC-954300E78DED}" sibTransId="{57862015-ED63-4890-8E4C-FFA108A6A387}"/>
    <dgm:cxn modelId="{618C28F9-6AAA-41FA-B1AC-7DB707A2883E}" srcId="{7757AD2B-A09A-435F-8757-D2312531F66B}" destId="{B16F34B2-2591-48E9-98E3-1A760153C047}" srcOrd="0" destOrd="0" parTransId="{EBC9AB80-3B7C-4DCE-BEFF-10B7A48049F1}" sibTransId="{023B34AB-4E57-451F-A29B-5CB9DAFB84FA}"/>
    <dgm:cxn modelId="{3C16A2E8-73E8-472D-A9B3-991050476BFE}" type="presParOf" srcId="{61BBFEB1-C427-4705-9EF3-1DB31CEB282A}" destId="{8ECB2056-6D2E-41CD-AFA3-C8614507CCAB}" srcOrd="0" destOrd="0" presId="urn:microsoft.com/office/officeart/2005/8/layout/process1"/>
    <dgm:cxn modelId="{4A9D63DC-59C3-4B8C-B639-B7731C52C8C1}" type="presParOf" srcId="{61BBFEB1-C427-4705-9EF3-1DB31CEB282A}" destId="{C1033507-6D04-47E3-98B7-E7AF464DA662}" srcOrd="1" destOrd="0" presId="urn:microsoft.com/office/officeart/2005/8/layout/process1"/>
    <dgm:cxn modelId="{6264B081-B892-415F-AFCD-4566F9C8C3D1}" type="presParOf" srcId="{C1033507-6D04-47E3-98B7-E7AF464DA662}" destId="{7B89EBB9-802B-4F35-8BEE-92CFDF9CAA24}" srcOrd="0" destOrd="0" presId="urn:microsoft.com/office/officeart/2005/8/layout/process1"/>
    <dgm:cxn modelId="{6C92DECF-CF0F-4DD1-92B9-8A290354DB02}" type="presParOf" srcId="{61BBFEB1-C427-4705-9EF3-1DB31CEB282A}" destId="{93BBCA6E-75AB-4707-884C-EB9027519FE7}" srcOrd="2" destOrd="0" presId="urn:microsoft.com/office/officeart/2005/8/layout/process1"/>
    <dgm:cxn modelId="{566EEF97-21D6-478B-803D-F4A658DD621F}" type="presParOf" srcId="{61BBFEB1-C427-4705-9EF3-1DB31CEB282A}" destId="{DD03CFDA-901B-420E-BE56-F69C8A9BA457}" srcOrd="3" destOrd="0" presId="urn:microsoft.com/office/officeart/2005/8/layout/process1"/>
    <dgm:cxn modelId="{2447CFE2-BDE0-4219-8CB4-610DAC86BC99}" type="presParOf" srcId="{DD03CFDA-901B-420E-BE56-F69C8A9BA457}" destId="{26D48557-2020-46AD-BEAF-9A7B9B60CD8A}" srcOrd="0" destOrd="0" presId="urn:microsoft.com/office/officeart/2005/8/layout/process1"/>
    <dgm:cxn modelId="{10CDB481-C7E9-43AD-A217-06B51257FF05}" type="presParOf" srcId="{61BBFEB1-C427-4705-9EF3-1DB31CEB282A}" destId="{F58476AC-B160-499A-B765-42A75E2C9E28}" srcOrd="4" destOrd="0" presId="urn:microsoft.com/office/officeart/2005/8/layout/process1"/>
    <dgm:cxn modelId="{E2642CDB-4EA6-4B4B-8F9C-36DD5702D021}" type="presParOf" srcId="{61BBFEB1-C427-4705-9EF3-1DB31CEB282A}" destId="{B111DD39-4B91-4119-8C08-2CEF7A0BC85A}" srcOrd="5" destOrd="0" presId="urn:microsoft.com/office/officeart/2005/8/layout/process1"/>
    <dgm:cxn modelId="{42DAD071-4A15-4BD4-B405-412364BBBBB9}" type="presParOf" srcId="{B111DD39-4B91-4119-8C08-2CEF7A0BC85A}" destId="{43C9C156-01B9-4ADA-8FCD-A18E1380C45A}" srcOrd="0" destOrd="0" presId="urn:microsoft.com/office/officeart/2005/8/layout/process1"/>
    <dgm:cxn modelId="{6C8D032F-76D8-438B-AC35-860AE1CA862A}" type="presParOf" srcId="{61BBFEB1-C427-4705-9EF3-1DB31CEB282A}" destId="{3D853717-322A-48D8-ADBB-7BF7765ADC71}"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CB2056-6D2E-41CD-AFA3-C8614507CCAB}">
      <dsp:nvSpPr>
        <dsp:cNvPr id="0" name=""/>
        <dsp:cNvSpPr/>
      </dsp:nvSpPr>
      <dsp:spPr>
        <a:xfrm>
          <a:off x="4" y="1018554"/>
          <a:ext cx="2029686" cy="257231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Community-Centric Focus:</a:t>
          </a:r>
          <a:r>
            <a:rPr lang="en-US" sz="1200" kern="1200"/>
            <a:t> Airbnb centers its marketing on building a robust community between hosts and guests. The company prioritizes long-term relationships and loyalty among its users.</a:t>
          </a:r>
        </a:p>
      </dsp:txBody>
      <dsp:txXfrm>
        <a:off x="59451" y="1078001"/>
        <a:ext cx="1910792" cy="2453417"/>
      </dsp:txXfrm>
    </dsp:sp>
    <dsp:sp modelId="{C1033507-6D04-47E3-98B7-E7AF464DA662}">
      <dsp:nvSpPr>
        <dsp:cNvPr id="0" name=""/>
        <dsp:cNvSpPr/>
      </dsp:nvSpPr>
      <dsp:spPr>
        <a:xfrm>
          <a:off x="2231736" y="2054173"/>
          <a:ext cx="428336" cy="501072"/>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2231736" y="2154387"/>
        <a:ext cx="299835" cy="300644"/>
      </dsp:txXfrm>
    </dsp:sp>
    <dsp:sp modelId="{93BBCA6E-75AB-4707-884C-EB9027519FE7}">
      <dsp:nvSpPr>
        <dsp:cNvPr id="0" name=""/>
        <dsp:cNvSpPr/>
      </dsp:nvSpPr>
      <dsp:spPr>
        <a:xfrm>
          <a:off x="2837872" y="1018554"/>
          <a:ext cx="2020453" cy="257231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Offline and Digital Fusion:</a:t>
          </a:r>
          <a:r>
            <a:rPr lang="en-US" sz="1200" kern="1200"/>
            <a:t> Airbnb employs a fusion of offline and digital marketing strategies. This includes guerrilla marketing tactics such as unique campaigns (e.g., the floating house on River Thames) coupled with a robust digital marketing strategy involving social media and influencer partnerships.</a:t>
          </a:r>
        </a:p>
      </dsp:txBody>
      <dsp:txXfrm>
        <a:off x="2897049" y="1077731"/>
        <a:ext cx="1902099" cy="2453957"/>
      </dsp:txXfrm>
    </dsp:sp>
    <dsp:sp modelId="{DD03CFDA-901B-420E-BE56-F69C8A9BA457}">
      <dsp:nvSpPr>
        <dsp:cNvPr id="0" name=""/>
        <dsp:cNvSpPr/>
      </dsp:nvSpPr>
      <dsp:spPr>
        <a:xfrm>
          <a:off x="5060371" y="2054173"/>
          <a:ext cx="428336" cy="501072"/>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5060371" y="2154387"/>
        <a:ext cx="299835" cy="300644"/>
      </dsp:txXfrm>
    </dsp:sp>
    <dsp:sp modelId="{F58476AC-B160-499A-B765-42A75E2C9E28}">
      <dsp:nvSpPr>
        <dsp:cNvPr id="0" name=""/>
        <dsp:cNvSpPr/>
      </dsp:nvSpPr>
      <dsp:spPr>
        <a:xfrm>
          <a:off x="5666507" y="1018554"/>
          <a:ext cx="2020453" cy="257231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User Experience and Market Research:</a:t>
          </a:r>
          <a:r>
            <a:rPr lang="en-US" sz="1200" kern="1200"/>
            <a:t> The company heavily invests in understanding its user demographics and evolving preferences through data collected from its website and mobile app. This research aids in identifying niche markets, refining features, and aligning marketing strategies effectively.</a:t>
          </a:r>
        </a:p>
      </dsp:txBody>
      <dsp:txXfrm>
        <a:off x="5725684" y="1077731"/>
        <a:ext cx="1902099" cy="2453957"/>
      </dsp:txXfrm>
    </dsp:sp>
    <dsp:sp modelId="{B111DD39-4B91-4119-8C08-2CEF7A0BC85A}">
      <dsp:nvSpPr>
        <dsp:cNvPr id="0" name=""/>
        <dsp:cNvSpPr/>
      </dsp:nvSpPr>
      <dsp:spPr>
        <a:xfrm>
          <a:off x="7889006" y="2054173"/>
          <a:ext cx="428336" cy="501072"/>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7889006" y="2154387"/>
        <a:ext cx="299835" cy="300644"/>
      </dsp:txXfrm>
    </dsp:sp>
    <dsp:sp modelId="{3D853717-322A-48D8-ADBB-7BF7765ADC71}">
      <dsp:nvSpPr>
        <dsp:cNvPr id="0" name=""/>
        <dsp:cNvSpPr/>
      </dsp:nvSpPr>
      <dsp:spPr>
        <a:xfrm>
          <a:off x="8495142" y="1018554"/>
          <a:ext cx="2020453" cy="257231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Referral Program and Social Initiatives:</a:t>
          </a:r>
          <a:r>
            <a:rPr lang="en-US" sz="1200" kern="1200"/>
            <a:t> Airbnb's successful referral program incentivizes existing users to invite new users while promoting the company's values. Additionally, impactful social initiatives like the 'We Accept' campaign emphasize diversity, equality, and social responsibility, fostering a sense of community and acceptance.</a:t>
          </a:r>
        </a:p>
      </dsp:txBody>
      <dsp:txXfrm>
        <a:off x="8554319" y="1077731"/>
        <a:ext cx="1902099" cy="245395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png>
</file>

<file path=ppt/media/image19.jpg>
</file>

<file path=ppt/media/image2.jpg>
</file>

<file path=ppt/media/image20.png>
</file>

<file path=ppt/media/image21.png>
</file>

<file path=ppt/media/image22.png>
</file>

<file path=ppt/media/image23.jpeg>
</file>

<file path=ppt/media/image24.jpeg>
</file>

<file path=ppt/media/image25.png>
</file>

<file path=ppt/media/image26.svg>
</file>

<file path=ppt/media/image27.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92B20B-C494-4EF6-885D-0E160F0EAD5D}" type="datetimeFigureOut">
              <a:rPr lang="en-CA" smtClean="0"/>
              <a:t>2023-12-04</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E5F1E7-AC6A-4C00-9F4C-7AD296F8AB4D}" type="slidenum">
              <a:rPr lang="en-CA" smtClean="0"/>
              <a:t>‹#›</a:t>
            </a:fld>
            <a:endParaRPr lang="en-CA"/>
          </a:p>
        </p:txBody>
      </p:sp>
    </p:spTree>
    <p:extLst>
      <p:ext uri="{BB962C8B-B14F-4D97-AF65-F5344CB8AC3E}">
        <p14:creationId xmlns:p14="http://schemas.microsoft.com/office/powerpoint/2010/main" val="3684500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8</a:t>
            </a:fld>
            <a:endParaRPr lang="en-US" altLang="zh-CN" noProof="0" dirty="0"/>
          </a:p>
        </p:txBody>
      </p:sp>
    </p:spTree>
    <p:extLst>
      <p:ext uri="{BB962C8B-B14F-4D97-AF65-F5344CB8AC3E}">
        <p14:creationId xmlns:p14="http://schemas.microsoft.com/office/powerpoint/2010/main" val="4640078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47BA28D2-3B47-4D6F-CE5B-35C692DA21B8}"/>
              </a:ext>
            </a:extLst>
          </p:cNvPr>
          <p:cNvSpPr>
            <a:spLocks noGrp="1"/>
          </p:cNvSpPr>
          <p:nvPr>
            <p:ph type="sldNum" sz="quarter" idx="12"/>
          </p:nvPr>
        </p:nvSpPr>
        <p:spPr/>
        <p:txBody>
          <a:bodyPr/>
          <a:lstStyle/>
          <a:p>
            <a:fld id="{D665B58D-A90E-4122-A228-FC6F9343ECEC}" type="slidenum">
              <a:rPr lang="en-CA" smtClean="0"/>
              <a:t>‹#›</a:t>
            </a:fld>
            <a:endParaRPr lang="en-CA"/>
          </a:p>
        </p:txBody>
      </p:sp>
    </p:spTree>
    <p:extLst>
      <p:ext uri="{BB962C8B-B14F-4D97-AF65-F5344CB8AC3E}">
        <p14:creationId xmlns:p14="http://schemas.microsoft.com/office/powerpoint/2010/main" val="2213159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CE4D9-95F5-541D-822C-02700ED6196F}"/>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E7BDE1F-A60E-2385-6F27-D3A4C07D37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4B26A98-194F-A666-EA52-D67CADBA8B30}"/>
              </a:ext>
            </a:extLst>
          </p:cNvPr>
          <p:cNvSpPr>
            <a:spLocks noGrp="1"/>
          </p:cNvSpPr>
          <p:nvPr>
            <p:ph type="dt" sz="half" idx="10"/>
          </p:nvPr>
        </p:nvSpPr>
        <p:spPr/>
        <p:txBody>
          <a:bodyPr/>
          <a:lstStyle/>
          <a:p>
            <a:fld id="{D4F19620-F970-4012-B35A-F6E9A0B1338E}" type="datetimeFigureOut">
              <a:rPr lang="en-CA" smtClean="0"/>
              <a:t>2023-12-04</a:t>
            </a:fld>
            <a:endParaRPr lang="en-CA"/>
          </a:p>
        </p:txBody>
      </p:sp>
      <p:sp>
        <p:nvSpPr>
          <p:cNvPr id="5" name="Footer Placeholder 4">
            <a:extLst>
              <a:ext uri="{FF2B5EF4-FFF2-40B4-BE49-F238E27FC236}">
                <a16:creationId xmlns:a16="http://schemas.microsoft.com/office/drawing/2014/main" id="{E7BCEDE0-08E3-1954-47DF-425E82C44AB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E7BC548-8B9E-5F75-2342-26D88E90C085}"/>
              </a:ext>
            </a:extLst>
          </p:cNvPr>
          <p:cNvSpPr>
            <a:spLocks noGrp="1"/>
          </p:cNvSpPr>
          <p:nvPr>
            <p:ph type="sldNum" sz="quarter" idx="12"/>
          </p:nvPr>
        </p:nvSpPr>
        <p:spPr/>
        <p:txBody>
          <a:bodyPr/>
          <a:lstStyle/>
          <a:p>
            <a:fld id="{D665B58D-A90E-4122-A228-FC6F9343ECEC}" type="slidenum">
              <a:rPr lang="en-CA" smtClean="0"/>
              <a:t>‹#›</a:t>
            </a:fld>
            <a:endParaRPr lang="en-CA"/>
          </a:p>
        </p:txBody>
      </p:sp>
    </p:spTree>
    <p:extLst>
      <p:ext uri="{BB962C8B-B14F-4D97-AF65-F5344CB8AC3E}">
        <p14:creationId xmlns:p14="http://schemas.microsoft.com/office/powerpoint/2010/main" val="1027032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67A501-7998-348B-2D7E-F2FCFFCB74C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1C03A028-155A-C2C9-75C9-B300C806EAD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29C2A80-CB2A-5DAA-666A-264F96509761}"/>
              </a:ext>
            </a:extLst>
          </p:cNvPr>
          <p:cNvSpPr>
            <a:spLocks noGrp="1"/>
          </p:cNvSpPr>
          <p:nvPr>
            <p:ph type="dt" sz="half" idx="10"/>
          </p:nvPr>
        </p:nvSpPr>
        <p:spPr/>
        <p:txBody>
          <a:bodyPr/>
          <a:lstStyle/>
          <a:p>
            <a:fld id="{D4F19620-F970-4012-B35A-F6E9A0B1338E}" type="datetimeFigureOut">
              <a:rPr lang="en-CA" smtClean="0"/>
              <a:t>2023-12-04</a:t>
            </a:fld>
            <a:endParaRPr lang="en-CA"/>
          </a:p>
        </p:txBody>
      </p:sp>
      <p:sp>
        <p:nvSpPr>
          <p:cNvPr id="5" name="Footer Placeholder 4">
            <a:extLst>
              <a:ext uri="{FF2B5EF4-FFF2-40B4-BE49-F238E27FC236}">
                <a16:creationId xmlns:a16="http://schemas.microsoft.com/office/drawing/2014/main" id="{FB56CE35-F95D-8C8C-9B56-B2356B26E13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3BA119D-0C90-B326-43B4-AAD199238AC2}"/>
              </a:ext>
            </a:extLst>
          </p:cNvPr>
          <p:cNvSpPr>
            <a:spLocks noGrp="1"/>
          </p:cNvSpPr>
          <p:nvPr>
            <p:ph type="sldNum" sz="quarter" idx="12"/>
          </p:nvPr>
        </p:nvSpPr>
        <p:spPr/>
        <p:txBody>
          <a:bodyPr/>
          <a:lstStyle/>
          <a:p>
            <a:fld id="{D665B58D-A90E-4122-A228-FC6F9343ECEC}" type="slidenum">
              <a:rPr lang="en-CA" smtClean="0"/>
              <a:t>‹#›</a:t>
            </a:fld>
            <a:endParaRPr lang="en-CA"/>
          </a:p>
        </p:txBody>
      </p:sp>
    </p:spTree>
    <p:extLst>
      <p:ext uri="{BB962C8B-B14F-4D97-AF65-F5344CB8AC3E}">
        <p14:creationId xmlns:p14="http://schemas.microsoft.com/office/powerpoint/2010/main" val="29857344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7385347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A4BF9-C969-589F-74FD-1DB000FC416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BC664A8-F0B4-81CE-B1E2-065BBA72A7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311B7A9-B03A-DF7F-DADB-B980EAEAFF89}"/>
              </a:ext>
            </a:extLst>
          </p:cNvPr>
          <p:cNvSpPr>
            <a:spLocks noGrp="1"/>
          </p:cNvSpPr>
          <p:nvPr>
            <p:ph type="dt" sz="half" idx="10"/>
          </p:nvPr>
        </p:nvSpPr>
        <p:spPr/>
        <p:txBody>
          <a:bodyPr/>
          <a:lstStyle/>
          <a:p>
            <a:fld id="{D4F19620-F970-4012-B35A-F6E9A0B1338E}" type="datetimeFigureOut">
              <a:rPr lang="en-CA" smtClean="0"/>
              <a:t>2023-12-04</a:t>
            </a:fld>
            <a:endParaRPr lang="en-CA"/>
          </a:p>
        </p:txBody>
      </p:sp>
      <p:sp>
        <p:nvSpPr>
          <p:cNvPr id="5" name="Footer Placeholder 4">
            <a:extLst>
              <a:ext uri="{FF2B5EF4-FFF2-40B4-BE49-F238E27FC236}">
                <a16:creationId xmlns:a16="http://schemas.microsoft.com/office/drawing/2014/main" id="{271F6FDB-8040-46EA-8F12-AC0CB0C401D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A5E9348-9DFD-42CF-8958-ADFCE3531DCF}"/>
              </a:ext>
            </a:extLst>
          </p:cNvPr>
          <p:cNvSpPr>
            <a:spLocks noGrp="1"/>
          </p:cNvSpPr>
          <p:nvPr>
            <p:ph type="sldNum" sz="quarter" idx="12"/>
          </p:nvPr>
        </p:nvSpPr>
        <p:spPr/>
        <p:txBody>
          <a:bodyPr/>
          <a:lstStyle/>
          <a:p>
            <a:fld id="{D665B58D-A90E-4122-A228-FC6F9343ECEC}" type="slidenum">
              <a:rPr lang="en-CA" smtClean="0"/>
              <a:t>‹#›</a:t>
            </a:fld>
            <a:endParaRPr lang="en-CA"/>
          </a:p>
        </p:txBody>
      </p:sp>
    </p:spTree>
    <p:extLst>
      <p:ext uri="{BB962C8B-B14F-4D97-AF65-F5344CB8AC3E}">
        <p14:creationId xmlns:p14="http://schemas.microsoft.com/office/powerpoint/2010/main" val="2113735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8C736-E7E1-C044-8761-67A20F76677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0ED2C2C0-244F-C3F4-0D30-8F4540EF06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542092C-5DF6-213E-72DF-BB2D47CFE6B3}"/>
              </a:ext>
            </a:extLst>
          </p:cNvPr>
          <p:cNvSpPr>
            <a:spLocks noGrp="1"/>
          </p:cNvSpPr>
          <p:nvPr>
            <p:ph type="dt" sz="half" idx="10"/>
          </p:nvPr>
        </p:nvSpPr>
        <p:spPr/>
        <p:txBody>
          <a:bodyPr/>
          <a:lstStyle/>
          <a:p>
            <a:fld id="{D4F19620-F970-4012-B35A-F6E9A0B1338E}" type="datetimeFigureOut">
              <a:rPr lang="en-CA" smtClean="0"/>
              <a:t>2023-12-04</a:t>
            </a:fld>
            <a:endParaRPr lang="en-CA"/>
          </a:p>
        </p:txBody>
      </p:sp>
      <p:sp>
        <p:nvSpPr>
          <p:cNvPr id="5" name="Footer Placeholder 4">
            <a:extLst>
              <a:ext uri="{FF2B5EF4-FFF2-40B4-BE49-F238E27FC236}">
                <a16:creationId xmlns:a16="http://schemas.microsoft.com/office/drawing/2014/main" id="{6C3232FB-6136-3A10-61B0-4504989556A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DFA934D-F2C3-D0FA-EBBD-AE23B9C0A4DA}"/>
              </a:ext>
            </a:extLst>
          </p:cNvPr>
          <p:cNvSpPr>
            <a:spLocks noGrp="1"/>
          </p:cNvSpPr>
          <p:nvPr>
            <p:ph type="sldNum" sz="quarter" idx="12"/>
          </p:nvPr>
        </p:nvSpPr>
        <p:spPr/>
        <p:txBody>
          <a:bodyPr/>
          <a:lstStyle/>
          <a:p>
            <a:fld id="{D665B58D-A90E-4122-A228-FC6F9343ECEC}" type="slidenum">
              <a:rPr lang="en-CA" smtClean="0"/>
              <a:t>‹#›</a:t>
            </a:fld>
            <a:endParaRPr lang="en-CA"/>
          </a:p>
        </p:txBody>
      </p:sp>
    </p:spTree>
    <p:extLst>
      <p:ext uri="{BB962C8B-B14F-4D97-AF65-F5344CB8AC3E}">
        <p14:creationId xmlns:p14="http://schemas.microsoft.com/office/powerpoint/2010/main" val="26051162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8361F-56FD-7BF7-DE4F-81858CBCFC72}"/>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30232750-C854-25A4-57C0-772813951B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B8501DA4-2D1B-0F67-10DC-FE3723CFE7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1D9703E8-F382-EA69-9EB6-723C79897442}"/>
              </a:ext>
            </a:extLst>
          </p:cNvPr>
          <p:cNvSpPr>
            <a:spLocks noGrp="1"/>
          </p:cNvSpPr>
          <p:nvPr>
            <p:ph type="dt" sz="half" idx="10"/>
          </p:nvPr>
        </p:nvSpPr>
        <p:spPr/>
        <p:txBody>
          <a:bodyPr/>
          <a:lstStyle/>
          <a:p>
            <a:fld id="{D4F19620-F970-4012-B35A-F6E9A0B1338E}" type="datetimeFigureOut">
              <a:rPr lang="en-CA" smtClean="0"/>
              <a:t>2023-12-04</a:t>
            </a:fld>
            <a:endParaRPr lang="en-CA"/>
          </a:p>
        </p:txBody>
      </p:sp>
      <p:sp>
        <p:nvSpPr>
          <p:cNvPr id="6" name="Footer Placeholder 5">
            <a:extLst>
              <a:ext uri="{FF2B5EF4-FFF2-40B4-BE49-F238E27FC236}">
                <a16:creationId xmlns:a16="http://schemas.microsoft.com/office/drawing/2014/main" id="{13E0C5EF-51B9-0FAC-927A-23DD69504E9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A963B40-EE24-6C9A-49D4-F47617458505}"/>
              </a:ext>
            </a:extLst>
          </p:cNvPr>
          <p:cNvSpPr>
            <a:spLocks noGrp="1"/>
          </p:cNvSpPr>
          <p:nvPr>
            <p:ph type="sldNum" sz="quarter" idx="12"/>
          </p:nvPr>
        </p:nvSpPr>
        <p:spPr/>
        <p:txBody>
          <a:bodyPr/>
          <a:lstStyle/>
          <a:p>
            <a:fld id="{D665B58D-A90E-4122-A228-FC6F9343ECEC}" type="slidenum">
              <a:rPr lang="en-CA" smtClean="0"/>
              <a:t>‹#›</a:t>
            </a:fld>
            <a:endParaRPr lang="en-CA"/>
          </a:p>
        </p:txBody>
      </p:sp>
    </p:spTree>
    <p:extLst>
      <p:ext uri="{BB962C8B-B14F-4D97-AF65-F5344CB8AC3E}">
        <p14:creationId xmlns:p14="http://schemas.microsoft.com/office/powerpoint/2010/main" val="3959071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3ECEE-BCB8-C6DA-ACF5-B93294ED0EDB}"/>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EA3151E9-299D-D68F-2BD8-17E865D236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FD22550-A310-2A56-A7F3-DE4B65A1EB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C3F2CC48-4C1B-90B0-932D-17B28EED80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7F1C96-BB25-CA8F-09CB-314A560C53F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278CBB52-4A67-0431-5025-F9662A634DB2}"/>
              </a:ext>
            </a:extLst>
          </p:cNvPr>
          <p:cNvSpPr>
            <a:spLocks noGrp="1"/>
          </p:cNvSpPr>
          <p:nvPr>
            <p:ph type="dt" sz="half" idx="10"/>
          </p:nvPr>
        </p:nvSpPr>
        <p:spPr/>
        <p:txBody>
          <a:bodyPr/>
          <a:lstStyle/>
          <a:p>
            <a:fld id="{D4F19620-F970-4012-B35A-F6E9A0B1338E}" type="datetimeFigureOut">
              <a:rPr lang="en-CA" smtClean="0"/>
              <a:t>2023-12-04</a:t>
            </a:fld>
            <a:endParaRPr lang="en-CA"/>
          </a:p>
        </p:txBody>
      </p:sp>
      <p:sp>
        <p:nvSpPr>
          <p:cNvPr id="8" name="Footer Placeholder 7">
            <a:extLst>
              <a:ext uri="{FF2B5EF4-FFF2-40B4-BE49-F238E27FC236}">
                <a16:creationId xmlns:a16="http://schemas.microsoft.com/office/drawing/2014/main" id="{5AA03706-8525-D4E5-E567-4E798E8D60D1}"/>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CD2A49FF-D680-96B4-30F2-84864E2C0B7D}"/>
              </a:ext>
            </a:extLst>
          </p:cNvPr>
          <p:cNvSpPr>
            <a:spLocks noGrp="1"/>
          </p:cNvSpPr>
          <p:nvPr>
            <p:ph type="sldNum" sz="quarter" idx="12"/>
          </p:nvPr>
        </p:nvSpPr>
        <p:spPr/>
        <p:txBody>
          <a:bodyPr/>
          <a:lstStyle/>
          <a:p>
            <a:fld id="{D665B58D-A90E-4122-A228-FC6F9343ECEC}" type="slidenum">
              <a:rPr lang="en-CA" smtClean="0"/>
              <a:t>‹#›</a:t>
            </a:fld>
            <a:endParaRPr lang="en-CA"/>
          </a:p>
        </p:txBody>
      </p:sp>
    </p:spTree>
    <p:extLst>
      <p:ext uri="{BB962C8B-B14F-4D97-AF65-F5344CB8AC3E}">
        <p14:creationId xmlns:p14="http://schemas.microsoft.com/office/powerpoint/2010/main" val="7062052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DC560-1D89-9F0A-66AB-28A3CFC374B8}"/>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2CE7103F-5A7B-859F-CF6A-23272AF968D9}"/>
              </a:ext>
            </a:extLst>
          </p:cNvPr>
          <p:cNvSpPr>
            <a:spLocks noGrp="1"/>
          </p:cNvSpPr>
          <p:nvPr>
            <p:ph type="dt" sz="half" idx="10"/>
          </p:nvPr>
        </p:nvSpPr>
        <p:spPr/>
        <p:txBody>
          <a:bodyPr/>
          <a:lstStyle/>
          <a:p>
            <a:fld id="{D4F19620-F970-4012-B35A-F6E9A0B1338E}" type="datetimeFigureOut">
              <a:rPr lang="en-CA" smtClean="0"/>
              <a:t>2023-12-04</a:t>
            </a:fld>
            <a:endParaRPr lang="en-CA"/>
          </a:p>
        </p:txBody>
      </p:sp>
      <p:sp>
        <p:nvSpPr>
          <p:cNvPr id="4" name="Footer Placeholder 3">
            <a:extLst>
              <a:ext uri="{FF2B5EF4-FFF2-40B4-BE49-F238E27FC236}">
                <a16:creationId xmlns:a16="http://schemas.microsoft.com/office/drawing/2014/main" id="{5D5B9110-E9C6-1713-AD96-B194F6BFFE05}"/>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5583C0E5-207C-0F60-9D5B-3FC5CA5B341B}"/>
              </a:ext>
            </a:extLst>
          </p:cNvPr>
          <p:cNvSpPr>
            <a:spLocks noGrp="1"/>
          </p:cNvSpPr>
          <p:nvPr>
            <p:ph type="sldNum" sz="quarter" idx="12"/>
          </p:nvPr>
        </p:nvSpPr>
        <p:spPr/>
        <p:txBody>
          <a:bodyPr/>
          <a:lstStyle/>
          <a:p>
            <a:fld id="{D665B58D-A90E-4122-A228-FC6F9343ECEC}" type="slidenum">
              <a:rPr lang="en-CA" smtClean="0"/>
              <a:t>‹#›</a:t>
            </a:fld>
            <a:endParaRPr lang="en-CA"/>
          </a:p>
        </p:txBody>
      </p:sp>
    </p:spTree>
    <p:extLst>
      <p:ext uri="{BB962C8B-B14F-4D97-AF65-F5344CB8AC3E}">
        <p14:creationId xmlns:p14="http://schemas.microsoft.com/office/powerpoint/2010/main" val="2341256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42023E-6373-4611-ABBA-E7775AB0269B}"/>
              </a:ext>
            </a:extLst>
          </p:cNvPr>
          <p:cNvSpPr>
            <a:spLocks noGrp="1"/>
          </p:cNvSpPr>
          <p:nvPr>
            <p:ph type="dt" sz="half" idx="10"/>
          </p:nvPr>
        </p:nvSpPr>
        <p:spPr/>
        <p:txBody>
          <a:bodyPr/>
          <a:lstStyle/>
          <a:p>
            <a:fld id="{D4F19620-F970-4012-B35A-F6E9A0B1338E}" type="datetimeFigureOut">
              <a:rPr lang="en-CA" smtClean="0"/>
              <a:t>2023-12-04</a:t>
            </a:fld>
            <a:endParaRPr lang="en-CA"/>
          </a:p>
        </p:txBody>
      </p:sp>
      <p:sp>
        <p:nvSpPr>
          <p:cNvPr id="3" name="Footer Placeholder 2">
            <a:extLst>
              <a:ext uri="{FF2B5EF4-FFF2-40B4-BE49-F238E27FC236}">
                <a16:creationId xmlns:a16="http://schemas.microsoft.com/office/drawing/2014/main" id="{7A1DB70C-5A32-D406-0D42-B9A83D49D64D}"/>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6A229028-8994-0970-3068-32B3C37DB709}"/>
              </a:ext>
            </a:extLst>
          </p:cNvPr>
          <p:cNvSpPr>
            <a:spLocks noGrp="1"/>
          </p:cNvSpPr>
          <p:nvPr>
            <p:ph type="sldNum" sz="quarter" idx="12"/>
          </p:nvPr>
        </p:nvSpPr>
        <p:spPr/>
        <p:txBody>
          <a:bodyPr/>
          <a:lstStyle/>
          <a:p>
            <a:fld id="{D665B58D-A90E-4122-A228-FC6F9343ECEC}" type="slidenum">
              <a:rPr lang="en-CA" smtClean="0"/>
              <a:t>‹#›</a:t>
            </a:fld>
            <a:endParaRPr lang="en-CA"/>
          </a:p>
        </p:txBody>
      </p:sp>
    </p:spTree>
    <p:extLst>
      <p:ext uri="{BB962C8B-B14F-4D97-AF65-F5344CB8AC3E}">
        <p14:creationId xmlns:p14="http://schemas.microsoft.com/office/powerpoint/2010/main" val="4002286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C83AC-F0BE-4CCC-B5C7-EC2B8F4958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BE814B8B-9CF7-AFE5-684C-AA236BE8B3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0B4C8C78-7321-B566-6A37-B246F56D3B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774E51-90A6-07BE-E222-5DB11F338863}"/>
              </a:ext>
            </a:extLst>
          </p:cNvPr>
          <p:cNvSpPr>
            <a:spLocks noGrp="1"/>
          </p:cNvSpPr>
          <p:nvPr>
            <p:ph type="dt" sz="half" idx="10"/>
          </p:nvPr>
        </p:nvSpPr>
        <p:spPr/>
        <p:txBody>
          <a:bodyPr/>
          <a:lstStyle/>
          <a:p>
            <a:fld id="{D4F19620-F970-4012-B35A-F6E9A0B1338E}" type="datetimeFigureOut">
              <a:rPr lang="en-CA" smtClean="0"/>
              <a:t>2023-12-04</a:t>
            </a:fld>
            <a:endParaRPr lang="en-CA"/>
          </a:p>
        </p:txBody>
      </p:sp>
      <p:sp>
        <p:nvSpPr>
          <p:cNvPr id="6" name="Footer Placeholder 5">
            <a:extLst>
              <a:ext uri="{FF2B5EF4-FFF2-40B4-BE49-F238E27FC236}">
                <a16:creationId xmlns:a16="http://schemas.microsoft.com/office/drawing/2014/main" id="{1575AE4D-0FD7-6DA6-B271-FD60CCEF048D}"/>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E77AD45-B5F1-E1CB-43A3-8463ED374A16}"/>
              </a:ext>
            </a:extLst>
          </p:cNvPr>
          <p:cNvSpPr>
            <a:spLocks noGrp="1"/>
          </p:cNvSpPr>
          <p:nvPr>
            <p:ph type="sldNum" sz="quarter" idx="12"/>
          </p:nvPr>
        </p:nvSpPr>
        <p:spPr/>
        <p:txBody>
          <a:bodyPr/>
          <a:lstStyle/>
          <a:p>
            <a:fld id="{D665B58D-A90E-4122-A228-FC6F9343ECEC}" type="slidenum">
              <a:rPr lang="en-CA" smtClean="0"/>
              <a:t>‹#›</a:t>
            </a:fld>
            <a:endParaRPr lang="en-CA"/>
          </a:p>
        </p:txBody>
      </p:sp>
    </p:spTree>
    <p:extLst>
      <p:ext uri="{BB962C8B-B14F-4D97-AF65-F5344CB8AC3E}">
        <p14:creationId xmlns:p14="http://schemas.microsoft.com/office/powerpoint/2010/main" val="37730708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322F4-5F7C-E411-6288-28214950FE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8D85A4C5-8FAD-8328-8468-022C3A635D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C85F7B5C-16B8-9594-9A42-BDABF450F2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3FE927-7463-3248-EAB2-A5F72B92A4D7}"/>
              </a:ext>
            </a:extLst>
          </p:cNvPr>
          <p:cNvSpPr>
            <a:spLocks noGrp="1"/>
          </p:cNvSpPr>
          <p:nvPr>
            <p:ph type="dt" sz="half" idx="10"/>
          </p:nvPr>
        </p:nvSpPr>
        <p:spPr/>
        <p:txBody>
          <a:bodyPr/>
          <a:lstStyle/>
          <a:p>
            <a:fld id="{D4F19620-F970-4012-B35A-F6E9A0B1338E}" type="datetimeFigureOut">
              <a:rPr lang="en-CA" smtClean="0"/>
              <a:t>2023-12-04</a:t>
            </a:fld>
            <a:endParaRPr lang="en-CA"/>
          </a:p>
        </p:txBody>
      </p:sp>
      <p:sp>
        <p:nvSpPr>
          <p:cNvPr id="6" name="Footer Placeholder 5">
            <a:extLst>
              <a:ext uri="{FF2B5EF4-FFF2-40B4-BE49-F238E27FC236}">
                <a16:creationId xmlns:a16="http://schemas.microsoft.com/office/drawing/2014/main" id="{9DF313D6-BA12-C3F0-1685-BA726F8A346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29F136DD-DAC6-8603-4DBD-820B76AB553B}"/>
              </a:ext>
            </a:extLst>
          </p:cNvPr>
          <p:cNvSpPr>
            <a:spLocks noGrp="1"/>
          </p:cNvSpPr>
          <p:nvPr>
            <p:ph type="sldNum" sz="quarter" idx="12"/>
          </p:nvPr>
        </p:nvSpPr>
        <p:spPr/>
        <p:txBody>
          <a:bodyPr/>
          <a:lstStyle/>
          <a:p>
            <a:fld id="{D665B58D-A90E-4122-A228-FC6F9343ECEC}" type="slidenum">
              <a:rPr lang="en-CA" smtClean="0"/>
              <a:t>‹#›</a:t>
            </a:fld>
            <a:endParaRPr lang="en-CA"/>
          </a:p>
        </p:txBody>
      </p:sp>
    </p:spTree>
    <p:extLst>
      <p:ext uri="{BB962C8B-B14F-4D97-AF65-F5344CB8AC3E}">
        <p14:creationId xmlns:p14="http://schemas.microsoft.com/office/powerpoint/2010/main" val="191933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23A0999-7E2D-4059-5A6C-2423C83805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49D47412-01D2-8C0B-26FF-58BFB31B67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6D50D28-918E-0736-3A70-7B5D22540C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F19620-F970-4012-B35A-F6E9A0B1338E}" type="datetimeFigureOut">
              <a:rPr lang="en-CA" smtClean="0"/>
              <a:t>2023-12-04</a:t>
            </a:fld>
            <a:endParaRPr lang="en-CA"/>
          </a:p>
        </p:txBody>
      </p:sp>
      <p:sp>
        <p:nvSpPr>
          <p:cNvPr id="5" name="Footer Placeholder 4">
            <a:extLst>
              <a:ext uri="{FF2B5EF4-FFF2-40B4-BE49-F238E27FC236}">
                <a16:creationId xmlns:a16="http://schemas.microsoft.com/office/drawing/2014/main" id="{E63BB08C-B377-5670-F0B8-059D832474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BE004280-4993-E624-C8F9-6DF508761D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65B58D-A90E-4122-A228-FC6F9343ECEC}" type="slidenum">
              <a:rPr lang="en-CA" smtClean="0"/>
              <a:t>‹#›</a:t>
            </a:fld>
            <a:endParaRPr lang="en-CA"/>
          </a:p>
        </p:txBody>
      </p:sp>
    </p:spTree>
    <p:extLst>
      <p:ext uri="{BB962C8B-B14F-4D97-AF65-F5344CB8AC3E}">
        <p14:creationId xmlns:p14="http://schemas.microsoft.com/office/powerpoint/2010/main" val="3310804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6.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jp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hyperlink" Target="https://www.businessofapps.com/data/airbnb-statistics/" TargetMode="External"/><Relationship Id="rId3" Type="http://schemas.openxmlformats.org/officeDocument/2006/relationships/hyperlink" Target="https://www.airbnb.ca/resources/hosting-homes/a/using-reviews-to-improve-your-hosting-routine-375" TargetMode="External"/><Relationship Id="rId7" Type="http://schemas.openxmlformats.org/officeDocument/2006/relationships/hyperlink" Target="https://news.airbnb.com/about-us/" TargetMode="External"/><Relationship Id="rId2" Type="http://schemas.openxmlformats.org/officeDocument/2006/relationships/hyperlink" Target="https://www.airbnb.ca/resources/hosting-homes/a/get-more-5-star-reviews-95" TargetMode="External"/><Relationship Id="rId1" Type="http://schemas.openxmlformats.org/officeDocument/2006/relationships/slideLayout" Target="../slideLayouts/slideLayout2.xml"/><Relationship Id="rId6" Type="http://schemas.openxmlformats.org/officeDocument/2006/relationships/hyperlink" Target="https://research-methodology.net/airbnb-segmentation-targeting-positioning/" TargetMode="External"/><Relationship Id="rId11" Type="http://schemas.openxmlformats.org/officeDocument/2006/relationships/image" Target="../media/image26.svg"/><Relationship Id="rId5" Type="http://schemas.openxmlformats.org/officeDocument/2006/relationships/hyperlink" Target="https://www.start.io/blog/airbnb-target-market-segmentation-customer-profile-brand-positioning/" TargetMode="External"/><Relationship Id="rId10" Type="http://schemas.openxmlformats.org/officeDocument/2006/relationships/image" Target="../media/image25.png"/><Relationship Id="rId4" Type="http://schemas.openxmlformats.org/officeDocument/2006/relationships/hyperlink" Target="https://www.airbnb.ca/resources/hosting-homes/a/how-to-improve-your-listing-as-you-go-43" TargetMode="External"/><Relationship Id="rId9" Type="http://schemas.openxmlformats.org/officeDocument/2006/relationships/hyperlink" Target="https://medium.com/@techinveststrat/airbnb-a-master-of-economic-disruption-and-the-ai-enhanced-future-cb846f434f65"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45F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0F435D0E-68A0-408B-6194-A5D850E1CB7C}"/>
              </a:ext>
            </a:extLst>
          </p:cNvPr>
          <p:cNvSpPr txBox="1"/>
          <p:nvPr/>
        </p:nvSpPr>
        <p:spPr>
          <a:xfrm>
            <a:off x="431801" y="1800225"/>
            <a:ext cx="3463923" cy="33528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lnSpc>
                <a:spcPct val="90000"/>
              </a:lnSpc>
              <a:spcBef>
                <a:spcPct val="0"/>
              </a:spcBef>
              <a:spcAft>
                <a:spcPts val="600"/>
              </a:spcAft>
            </a:pPr>
            <a:r>
              <a:rPr lang="en-US" sz="2600" b="1" kern="1200" dirty="0">
                <a:solidFill>
                  <a:srgbClr val="FFFFFF"/>
                </a:solidFill>
                <a:effectLst>
                  <a:outerShdw blurRad="38100" dist="38100" dir="2700000" algn="tl">
                    <a:srgbClr val="000000">
                      <a:alpha val="43137"/>
                    </a:srgbClr>
                  </a:outerShdw>
                </a:effectLst>
                <a:latin typeface="+mj-lt"/>
                <a:ea typeface="+mj-ea"/>
                <a:cs typeface="+mj-cs"/>
              </a:rPr>
              <a:t>Sentiment Analysis of Airbnb Guest Reviews</a:t>
            </a:r>
          </a:p>
        </p:txBody>
      </p:sp>
      <p:pic>
        <p:nvPicPr>
          <p:cNvPr id="11" name="Picture 10" descr="A screenshot of a phone">
            <a:extLst>
              <a:ext uri="{FF2B5EF4-FFF2-40B4-BE49-F238E27FC236}">
                <a16:creationId xmlns:a16="http://schemas.microsoft.com/office/drawing/2014/main" id="{4C4B77CA-4A33-2DEC-9DAF-2A4C44ECFE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0" y="1077838"/>
            <a:ext cx="7188199" cy="4546535"/>
          </a:xfrm>
          <a:prstGeom prst="rect">
            <a:avLst/>
          </a:prstGeom>
        </p:spPr>
      </p:pic>
      <p:sp>
        <p:nvSpPr>
          <p:cNvPr id="14" name="TextBox 13">
            <a:extLst>
              <a:ext uri="{FF2B5EF4-FFF2-40B4-BE49-F238E27FC236}">
                <a16:creationId xmlns:a16="http://schemas.microsoft.com/office/drawing/2014/main" id="{DD82FFAF-9E32-6952-A83A-02D3C17127EA}"/>
              </a:ext>
            </a:extLst>
          </p:cNvPr>
          <p:cNvSpPr txBox="1"/>
          <p:nvPr/>
        </p:nvSpPr>
        <p:spPr>
          <a:xfrm>
            <a:off x="1" y="6083559"/>
            <a:ext cx="2013556" cy="646331"/>
          </a:xfrm>
          <a:prstGeom prst="rect">
            <a:avLst/>
          </a:prstGeom>
          <a:noFill/>
        </p:spPr>
        <p:txBody>
          <a:bodyPr wrap="square" rtlCol="0">
            <a:spAutoFit/>
          </a:bodyPr>
          <a:lstStyle/>
          <a:p>
            <a:r>
              <a:rPr lang="en-CA" b="1" dirty="0">
                <a:solidFill>
                  <a:schemeClr val="bg1"/>
                </a:solidFill>
                <a:effectLst>
                  <a:outerShdw blurRad="38100" dist="38100" dir="2700000" algn="tl">
                    <a:srgbClr val="000000">
                      <a:alpha val="43137"/>
                    </a:srgbClr>
                  </a:outerShdw>
                </a:effectLst>
              </a:rPr>
              <a:t>RAGHAV ANEJA</a:t>
            </a:r>
            <a:br>
              <a:rPr lang="en-CA" b="1" dirty="0">
                <a:solidFill>
                  <a:schemeClr val="bg1"/>
                </a:solidFill>
                <a:effectLst>
                  <a:outerShdw blurRad="38100" dist="38100" dir="2700000" algn="tl">
                    <a:srgbClr val="000000">
                      <a:alpha val="43137"/>
                    </a:srgbClr>
                  </a:outerShdw>
                </a:effectLst>
              </a:rPr>
            </a:br>
            <a:r>
              <a:rPr lang="en-CA" b="1" dirty="0">
                <a:solidFill>
                  <a:schemeClr val="bg1"/>
                </a:solidFill>
                <a:effectLst>
                  <a:outerShdw blurRad="38100" dist="38100" dir="2700000" algn="tl">
                    <a:srgbClr val="000000">
                      <a:alpha val="43137"/>
                    </a:srgbClr>
                  </a:outerShdw>
                </a:effectLst>
              </a:rPr>
              <a:t>0811583</a:t>
            </a:r>
          </a:p>
        </p:txBody>
      </p:sp>
    </p:spTree>
    <p:extLst>
      <p:ext uri="{BB962C8B-B14F-4D97-AF65-F5344CB8AC3E}">
        <p14:creationId xmlns:p14="http://schemas.microsoft.com/office/powerpoint/2010/main" val="3429979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4" name="Rectangle 13">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AE85B9-C642-B489-A3BF-01DF8FFFA746}"/>
              </a:ext>
            </a:extLst>
          </p:cNvPr>
          <p:cNvSpPr>
            <a:spLocks noGrp="1"/>
          </p:cNvSpPr>
          <p:nvPr>
            <p:ph type="title"/>
          </p:nvPr>
        </p:nvSpPr>
        <p:spPr>
          <a:xfrm>
            <a:off x="699714" y="353160"/>
            <a:ext cx="7091300" cy="898581"/>
          </a:xfrm>
        </p:spPr>
        <p:txBody>
          <a:bodyPr vert="horz" lIns="91440" tIns="45720" rIns="91440" bIns="45720" rtlCol="0" anchor="ctr">
            <a:normAutofit/>
          </a:bodyPr>
          <a:lstStyle/>
          <a:p>
            <a:r>
              <a:rPr lang="en-US" sz="4000">
                <a:solidFill>
                  <a:srgbClr val="FFFFFF"/>
                </a:solidFill>
              </a:rPr>
              <a:t>Positive Reviews Analysis</a:t>
            </a:r>
          </a:p>
        </p:txBody>
      </p:sp>
      <p:pic>
        <p:nvPicPr>
          <p:cNvPr id="5" name="Picture 4" descr="A close up of words">
            <a:extLst>
              <a:ext uri="{FF2B5EF4-FFF2-40B4-BE49-F238E27FC236}">
                <a16:creationId xmlns:a16="http://schemas.microsoft.com/office/drawing/2014/main" id="{A6756ECC-DAD5-BE8B-1E2B-25DD8EC786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1675414"/>
            <a:ext cx="6096002" cy="5077811"/>
          </a:xfrm>
          <a:prstGeom prst="rect">
            <a:avLst/>
          </a:prstGeom>
        </p:spPr>
      </p:pic>
      <p:pic>
        <p:nvPicPr>
          <p:cNvPr id="7" name="Picture 6" descr="A graph of a bar graph&#10;&#10;Description automatically generated with medium confidence">
            <a:extLst>
              <a:ext uri="{FF2B5EF4-FFF2-40B4-BE49-F238E27FC236}">
                <a16:creationId xmlns:a16="http://schemas.microsoft.com/office/drawing/2014/main" id="{5EBF317B-285E-4052-EE1F-9503DD8786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5999" y="1676400"/>
            <a:ext cx="6096002" cy="5180614"/>
          </a:xfrm>
          <a:prstGeom prst="rect">
            <a:avLst/>
          </a:prstGeom>
        </p:spPr>
      </p:pic>
      <p:cxnSp>
        <p:nvCxnSpPr>
          <p:cNvPr id="9" name="Straight Connector 8">
            <a:extLst>
              <a:ext uri="{FF2B5EF4-FFF2-40B4-BE49-F238E27FC236}">
                <a16:creationId xmlns:a16="http://schemas.microsoft.com/office/drawing/2014/main" id="{978671D3-C253-7BA3-4555-87B8711012F4}"/>
              </a:ext>
            </a:extLst>
          </p:cNvPr>
          <p:cNvCxnSpPr/>
          <p:nvPr/>
        </p:nvCxnSpPr>
        <p:spPr>
          <a:xfrm>
            <a:off x="6448425" y="2333625"/>
            <a:ext cx="542925"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8158D6B-BB01-C75F-DF37-DFA64DE47665}"/>
              </a:ext>
            </a:extLst>
          </p:cNvPr>
          <p:cNvCxnSpPr/>
          <p:nvPr/>
        </p:nvCxnSpPr>
        <p:spPr>
          <a:xfrm>
            <a:off x="6448425" y="2895600"/>
            <a:ext cx="542925"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16BB38C-2906-08F8-2BB5-B3D3425AA00D}"/>
              </a:ext>
            </a:extLst>
          </p:cNvPr>
          <p:cNvCxnSpPr/>
          <p:nvPr/>
        </p:nvCxnSpPr>
        <p:spPr>
          <a:xfrm>
            <a:off x="6400800" y="4781550"/>
            <a:ext cx="542925"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2638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4" name="Rectangle 13">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0C1490-5AE0-DDF0-A0E4-4A91F0CA0FBA}"/>
              </a:ext>
            </a:extLst>
          </p:cNvPr>
          <p:cNvSpPr>
            <a:spLocks noGrp="1"/>
          </p:cNvSpPr>
          <p:nvPr>
            <p:ph type="title"/>
          </p:nvPr>
        </p:nvSpPr>
        <p:spPr>
          <a:xfrm>
            <a:off x="699714" y="353160"/>
            <a:ext cx="7091300" cy="898581"/>
          </a:xfrm>
        </p:spPr>
        <p:txBody>
          <a:bodyPr vert="horz" lIns="91440" tIns="45720" rIns="91440" bIns="45720" rtlCol="0" anchor="ctr">
            <a:normAutofit/>
          </a:bodyPr>
          <a:lstStyle/>
          <a:p>
            <a:r>
              <a:rPr lang="en-US" sz="4000">
                <a:solidFill>
                  <a:srgbClr val="FFFFFF"/>
                </a:solidFill>
              </a:rPr>
              <a:t>Negative Reviews Analysis</a:t>
            </a:r>
          </a:p>
        </p:txBody>
      </p:sp>
      <p:pic>
        <p:nvPicPr>
          <p:cNvPr id="5" name="Picture 4" descr="A close up of words">
            <a:extLst>
              <a:ext uri="{FF2B5EF4-FFF2-40B4-BE49-F238E27FC236}">
                <a16:creationId xmlns:a16="http://schemas.microsoft.com/office/drawing/2014/main" id="{E721BB76-9C79-8622-B27F-57AC7E26F6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03915"/>
            <a:ext cx="6096000" cy="5253099"/>
          </a:xfrm>
          <a:prstGeom prst="rect">
            <a:avLst/>
          </a:prstGeom>
        </p:spPr>
      </p:pic>
      <p:pic>
        <p:nvPicPr>
          <p:cNvPr id="7" name="Picture 6" descr="A graph of a number of words">
            <a:extLst>
              <a:ext uri="{FF2B5EF4-FFF2-40B4-BE49-F238E27FC236}">
                <a16:creationId xmlns:a16="http://schemas.microsoft.com/office/drawing/2014/main" id="{0FF0634B-DE5B-33B3-A0C5-92EA368F45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602929"/>
            <a:ext cx="6096001" cy="5253099"/>
          </a:xfrm>
          <a:prstGeom prst="rect">
            <a:avLst/>
          </a:prstGeom>
        </p:spPr>
      </p:pic>
    </p:spTree>
    <p:extLst>
      <p:ext uri="{BB962C8B-B14F-4D97-AF65-F5344CB8AC3E}">
        <p14:creationId xmlns:p14="http://schemas.microsoft.com/office/powerpoint/2010/main" val="2421375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ight Triangle 13">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diagram of a company's advantage">
            <a:extLst>
              <a:ext uri="{FF2B5EF4-FFF2-40B4-BE49-F238E27FC236}">
                <a16:creationId xmlns:a16="http://schemas.microsoft.com/office/drawing/2014/main" id="{26B8640D-A049-5363-70A8-329DC2A9F54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0011" y="915020"/>
            <a:ext cx="7746709" cy="4841693"/>
          </a:xfrm>
          <a:prstGeom prst="rect">
            <a:avLst/>
          </a:prstGeom>
        </p:spPr>
      </p:pic>
    </p:spTree>
    <p:extLst>
      <p:ext uri="{BB962C8B-B14F-4D97-AF65-F5344CB8AC3E}">
        <p14:creationId xmlns:p14="http://schemas.microsoft.com/office/powerpoint/2010/main" val="36105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3F79A2A-34A2-903F-62F2-1E8E9CAE7D8C}"/>
              </a:ext>
            </a:extLst>
          </p:cNvPr>
          <p:cNvPicPr>
            <a:picLocks noChangeAspect="1"/>
          </p:cNvPicPr>
          <p:nvPr/>
        </p:nvPicPr>
        <p:blipFill rotWithShape="1">
          <a:blip r:embed="rId2">
            <a:duotone>
              <a:schemeClr val="bg2">
                <a:shade val="45000"/>
                <a:satMod val="135000"/>
              </a:schemeClr>
              <a:prstClr val="white"/>
            </a:duotone>
          </a:blip>
          <a:srcRect t="15279" b="451"/>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26DC52-9AB4-23BC-ADB8-E6697C0EDE72}"/>
              </a:ext>
            </a:extLst>
          </p:cNvPr>
          <p:cNvSpPr>
            <a:spLocks noGrp="1"/>
          </p:cNvSpPr>
          <p:nvPr>
            <p:ph type="title"/>
          </p:nvPr>
        </p:nvSpPr>
        <p:spPr>
          <a:xfrm>
            <a:off x="838200" y="365125"/>
            <a:ext cx="10515600" cy="1325563"/>
          </a:xfrm>
        </p:spPr>
        <p:txBody>
          <a:bodyPr>
            <a:normAutofit/>
          </a:bodyPr>
          <a:lstStyle/>
          <a:p>
            <a:r>
              <a:rPr lang="en-CA" dirty="0"/>
              <a:t>Marketing Strategy of Airbnb</a:t>
            </a:r>
          </a:p>
        </p:txBody>
      </p:sp>
      <p:graphicFrame>
        <p:nvGraphicFramePr>
          <p:cNvPr id="5" name="Content Placeholder 2">
            <a:extLst>
              <a:ext uri="{FF2B5EF4-FFF2-40B4-BE49-F238E27FC236}">
                <a16:creationId xmlns:a16="http://schemas.microsoft.com/office/drawing/2014/main" id="{482CEB09-868C-5DD7-6FB8-548367E22AE8}"/>
              </a:ext>
            </a:extLst>
          </p:cNvPr>
          <p:cNvGraphicFramePr>
            <a:graphicFrameLocks noGrp="1"/>
          </p:cNvGraphicFramePr>
          <p:nvPr>
            <p:ph idx="1"/>
            <p:extLst>
              <p:ext uri="{D42A27DB-BD31-4B8C-83A1-F6EECF244321}">
                <p14:modId xmlns:p14="http://schemas.microsoft.com/office/powerpoint/2010/main" val="2253229028"/>
              </p:ext>
            </p:extLst>
          </p:nvPr>
        </p:nvGraphicFramePr>
        <p:xfrm>
          <a:off x="838200" y="1567543"/>
          <a:ext cx="10515600" cy="46094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53465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ECEA8-9E94-CE0F-05BE-57B6A7F511D8}"/>
              </a:ext>
            </a:extLst>
          </p:cNvPr>
          <p:cNvSpPr>
            <a:spLocks noGrp="1"/>
          </p:cNvSpPr>
          <p:nvPr>
            <p:ph type="title"/>
          </p:nvPr>
        </p:nvSpPr>
        <p:spPr>
          <a:xfrm>
            <a:off x="83976" y="363587"/>
            <a:ext cx="10515600" cy="1043797"/>
          </a:xfrm>
        </p:spPr>
        <p:txBody>
          <a:bodyPr/>
          <a:lstStyle/>
          <a:p>
            <a:r>
              <a:rPr lang="en-CA" dirty="0"/>
              <a:t>Competitors Marketing Strategy</a:t>
            </a:r>
          </a:p>
        </p:txBody>
      </p:sp>
      <p:pic>
        <p:nvPicPr>
          <p:cNvPr id="5" name="Picture 4" descr="A blue and white logo">
            <a:extLst>
              <a:ext uri="{FF2B5EF4-FFF2-40B4-BE49-F238E27FC236}">
                <a16:creationId xmlns:a16="http://schemas.microsoft.com/office/drawing/2014/main" id="{C9240424-D3F4-26C6-73F7-4FD30CEBBC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40777"/>
            <a:ext cx="2234153" cy="1386509"/>
          </a:xfrm>
          <a:prstGeom prst="rect">
            <a:avLst/>
          </a:prstGeom>
        </p:spPr>
      </p:pic>
      <p:sp>
        <p:nvSpPr>
          <p:cNvPr id="7" name="TextBox 6">
            <a:extLst>
              <a:ext uri="{FF2B5EF4-FFF2-40B4-BE49-F238E27FC236}">
                <a16:creationId xmlns:a16="http://schemas.microsoft.com/office/drawing/2014/main" id="{E5BA1790-97BC-D253-FDD3-A44F2E8C816C}"/>
              </a:ext>
            </a:extLst>
          </p:cNvPr>
          <p:cNvSpPr txBox="1"/>
          <p:nvPr/>
        </p:nvSpPr>
        <p:spPr>
          <a:xfrm>
            <a:off x="3153747" y="1614196"/>
            <a:ext cx="7445829" cy="923330"/>
          </a:xfrm>
          <a:prstGeom prst="rect">
            <a:avLst/>
          </a:prstGeom>
          <a:noFill/>
        </p:spPr>
        <p:txBody>
          <a:bodyPr wrap="square" rtlCol="0">
            <a:spAutoFit/>
          </a:bodyPr>
          <a:lstStyle/>
          <a:p>
            <a:r>
              <a:rPr lang="en-US"/>
              <a:t>Booking.com leverages social platforms to share captivating content, travel insights, and exclusive offers, effectively generating excitement and drawing new users to its platform.</a:t>
            </a:r>
            <a:endParaRPr lang="en-CA" dirty="0"/>
          </a:p>
        </p:txBody>
      </p:sp>
      <p:pic>
        <p:nvPicPr>
          <p:cNvPr id="9" name="Picture 8" descr="A logo with a yellow and black rectangle with a arrow pointing up&#10;&#10;Description automatically generated">
            <a:extLst>
              <a:ext uri="{FF2B5EF4-FFF2-40B4-BE49-F238E27FC236}">
                <a16:creationId xmlns:a16="http://schemas.microsoft.com/office/drawing/2014/main" id="{534B91EF-0401-2B6B-3522-39E3FEE3E1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27286"/>
            <a:ext cx="2234153" cy="1333500"/>
          </a:xfrm>
          <a:prstGeom prst="rect">
            <a:avLst/>
          </a:prstGeom>
        </p:spPr>
      </p:pic>
      <p:sp>
        <p:nvSpPr>
          <p:cNvPr id="10" name="TextBox 9">
            <a:extLst>
              <a:ext uri="{FF2B5EF4-FFF2-40B4-BE49-F238E27FC236}">
                <a16:creationId xmlns:a16="http://schemas.microsoft.com/office/drawing/2014/main" id="{4346F58E-34C0-B6B3-AE37-FC1E759B8906}"/>
              </a:ext>
            </a:extLst>
          </p:cNvPr>
          <p:cNvSpPr txBox="1"/>
          <p:nvPr/>
        </p:nvSpPr>
        <p:spPr>
          <a:xfrm>
            <a:off x="3153747" y="2733675"/>
            <a:ext cx="7286625" cy="1200329"/>
          </a:xfrm>
          <a:prstGeom prst="rect">
            <a:avLst/>
          </a:prstGeom>
          <a:noFill/>
        </p:spPr>
        <p:txBody>
          <a:bodyPr wrap="square" rtlCol="0">
            <a:spAutoFit/>
          </a:bodyPr>
          <a:lstStyle/>
          <a:p>
            <a:r>
              <a:rPr lang="en-US" dirty="0"/>
              <a:t>Expedia's marketing channels primarily include online advertising, including social media websites, brand advertising through online and offline channels, loyalty programs, mobile apps, and direct and personalized traveler communications on its websites.</a:t>
            </a:r>
            <a:endParaRPr lang="en-CA" dirty="0"/>
          </a:p>
        </p:txBody>
      </p:sp>
      <p:pic>
        <p:nvPicPr>
          <p:cNvPr id="12" name="Picture 11" descr="A logo with a rabbit&#10;&#10;Description automatically generated">
            <a:extLst>
              <a:ext uri="{FF2B5EF4-FFF2-40B4-BE49-F238E27FC236}">
                <a16:creationId xmlns:a16="http://schemas.microsoft.com/office/drawing/2014/main" id="{8DEB8A59-55E0-EF91-47AA-716F00448C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3934004"/>
            <a:ext cx="2234154" cy="1333500"/>
          </a:xfrm>
          <a:prstGeom prst="rect">
            <a:avLst/>
          </a:prstGeom>
        </p:spPr>
      </p:pic>
      <p:pic>
        <p:nvPicPr>
          <p:cNvPr id="15" name="Picture 14" descr="A blue and orange logo">
            <a:extLst>
              <a:ext uri="{FF2B5EF4-FFF2-40B4-BE49-F238E27FC236}">
                <a16:creationId xmlns:a16="http://schemas.microsoft.com/office/drawing/2014/main" id="{CC46A91F-CFA0-229D-65DD-5FEB103C0B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9398" y="5471491"/>
            <a:ext cx="2000250" cy="1333500"/>
          </a:xfrm>
          <a:prstGeom prst="rect">
            <a:avLst/>
          </a:prstGeom>
        </p:spPr>
      </p:pic>
      <p:sp>
        <p:nvSpPr>
          <p:cNvPr id="16" name="TextBox 15">
            <a:extLst>
              <a:ext uri="{FF2B5EF4-FFF2-40B4-BE49-F238E27FC236}">
                <a16:creationId xmlns:a16="http://schemas.microsoft.com/office/drawing/2014/main" id="{968D7932-9414-D6D1-29AD-4A66D4DB453D}"/>
              </a:ext>
            </a:extLst>
          </p:cNvPr>
          <p:cNvSpPr txBox="1"/>
          <p:nvPr/>
        </p:nvSpPr>
        <p:spPr>
          <a:xfrm>
            <a:off x="3153747" y="5617223"/>
            <a:ext cx="7445829" cy="1200329"/>
          </a:xfrm>
          <a:prstGeom prst="rect">
            <a:avLst/>
          </a:prstGeom>
          <a:noFill/>
        </p:spPr>
        <p:txBody>
          <a:bodyPr wrap="square" rtlCol="0">
            <a:spAutoFit/>
          </a:bodyPr>
          <a:lstStyle/>
          <a:p>
            <a:r>
              <a:rPr lang="en-US"/>
              <a:t>VRBO is staying true to its heritage, infusing its brand with new branding but operating within the confines of Expedia’s broader company portfolio. Its role is to focus on owning the vacation rental category and maintaining leadership in key markets, particularly North America</a:t>
            </a:r>
            <a:endParaRPr lang="en-CA" dirty="0"/>
          </a:p>
        </p:txBody>
      </p:sp>
      <p:sp>
        <p:nvSpPr>
          <p:cNvPr id="17" name="TextBox 16">
            <a:extLst>
              <a:ext uri="{FF2B5EF4-FFF2-40B4-BE49-F238E27FC236}">
                <a16:creationId xmlns:a16="http://schemas.microsoft.com/office/drawing/2014/main" id="{9D7775D5-0887-FCD8-270C-741BC5166D35}"/>
              </a:ext>
            </a:extLst>
          </p:cNvPr>
          <p:cNvSpPr txBox="1"/>
          <p:nvPr/>
        </p:nvSpPr>
        <p:spPr>
          <a:xfrm>
            <a:off x="3153747" y="4344174"/>
            <a:ext cx="7286625" cy="923330"/>
          </a:xfrm>
          <a:prstGeom prst="rect">
            <a:avLst/>
          </a:prstGeom>
          <a:noFill/>
        </p:spPr>
        <p:txBody>
          <a:bodyPr wrap="square" rtlCol="0">
            <a:spAutoFit/>
          </a:bodyPr>
          <a:lstStyle/>
          <a:p>
            <a:r>
              <a:rPr lang="en-US" dirty="0"/>
              <a:t>Hopper's strategy is to invest in campaigns on social channels. The company believes this is more cost efficient with the cost per app install often being lower than that paid by OTAs for clickthrough's.</a:t>
            </a:r>
            <a:endParaRPr lang="en-CA" dirty="0"/>
          </a:p>
        </p:txBody>
      </p:sp>
      <p:grpSp>
        <p:nvGrpSpPr>
          <p:cNvPr id="18" name="Group 17">
            <a:extLst>
              <a:ext uri="{FF2B5EF4-FFF2-40B4-BE49-F238E27FC236}">
                <a16:creationId xmlns:a16="http://schemas.microsoft.com/office/drawing/2014/main" id="{92AE3D7A-AF84-23AB-B7FE-D22FF6C3DD46}"/>
              </a:ext>
            </a:extLst>
          </p:cNvPr>
          <p:cNvGrpSpPr/>
          <p:nvPr/>
        </p:nvGrpSpPr>
        <p:grpSpPr>
          <a:xfrm>
            <a:off x="2464231" y="1825325"/>
            <a:ext cx="428336" cy="501072"/>
            <a:chOff x="2231736" y="2054173"/>
            <a:chExt cx="428336" cy="501072"/>
          </a:xfrm>
        </p:grpSpPr>
        <p:sp>
          <p:nvSpPr>
            <p:cNvPr id="19" name="Arrow: Right 18">
              <a:extLst>
                <a:ext uri="{FF2B5EF4-FFF2-40B4-BE49-F238E27FC236}">
                  <a16:creationId xmlns:a16="http://schemas.microsoft.com/office/drawing/2014/main" id="{E6479EA3-9863-0D37-6940-817B94D927D5}"/>
                </a:ext>
              </a:extLst>
            </p:cNvPr>
            <p:cNvSpPr/>
            <p:nvPr/>
          </p:nvSpPr>
          <p:spPr>
            <a:xfrm>
              <a:off x="2231736" y="2054173"/>
              <a:ext cx="428336" cy="501072"/>
            </a:xfrm>
            <a:prstGeom prst="rightArrow">
              <a:avLst>
                <a:gd name="adj1" fmla="val 60000"/>
                <a:gd name="adj2" fmla="val 50000"/>
              </a:avLst>
            </a:prstGeom>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txBody>
            <a:bodyPr/>
            <a:lstStyle/>
            <a:p>
              <a:endParaRPr lang="en-CA"/>
            </a:p>
          </p:txBody>
        </p:sp>
        <p:sp>
          <p:nvSpPr>
            <p:cNvPr id="20" name="Arrow: Right 4">
              <a:extLst>
                <a:ext uri="{FF2B5EF4-FFF2-40B4-BE49-F238E27FC236}">
                  <a16:creationId xmlns:a16="http://schemas.microsoft.com/office/drawing/2014/main" id="{9B098357-44E8-8CBB-B7F3-E5F0477FA5C9}"/>
                </a:ext>
              </a:extLst>
            </p:cNvPr>
            <p:cNvSpPr txBox="1"/>
            <p:nvPr/>
          </p:nvSpPr>
          <p:spPr>
            <a:xfrm>
              <a:off x="2231736" y="2154387"/>
              <a:ext cx="299835" cy="30064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p:txBody>
        </p:sp>
      </p:grpSp>
      <p:grpSp>
        <p:nvGrpSpPr>
          <p:cNvPr id="21" name="Group 20">
            <a:extLst>
              <a:ext uri="{FF2B5EF4-FFF2-40B4-BE49-F238E27FC236}">
                <a16:creationId xmlns:a16="http://schemas.microsoft.com/office/drawing/2014/main" id="{E4D4189F-E18A-B4DB-D8E6-B22004ADD2F1}"/>
              </a:ext>
            </a:extLst>
          </p:cNvPr>
          <p:cNvGrpSpPr/>
          <p:nvPr/>
        </p:nvGrpSpPr>
        <p:grpSpPr>
          <a:xfrm>
            <a:off x="2464231" y="5887705"/>
            <a:ext cx="428336" cy="501072"/>
            <a:chOff x="2231736" y="2054173"/>
            <a:chExt cx="428336" cy="501072"/>
          </a:xfrm>
        </p:grpSpPr>
        <p:sp>
          <p:nvSpPr>
            <p:cNvPr id="23" name="Arrow: Right 22">
              <a:extLst>
                <a:ext uri="{FF2B5EF4-FFF2-40B4-BE49-F238E27FC236}">
                  <a16:creationId xmlns:a16="http://schemas.microsoft.com/office/drawing/2014/main" id="{D313EA75-D3B1-D47A-3640-00E1E4DD1ED1}"/>
                </a:ext>
              </a:extLst>
            </p:cNvPr>
            <p:cNvSpPr/>
            <p:nvPr/>
          </p:nvSpPr>
          <p:spPr>
            <a:xfrm>
              <a:off x="2231736" y="2054173"/>
              <a:ext cx="428336" cy="501072"/>
            </a:xfrm>
            <a:prstGeom prst="rightArrow">
              <a:avLst>
                <a:gd name="adj1" fmla="val 60000"/>
                <a:gd name="adj2" fmla="val 50000"/>
              </a:avLst>
            </a:prstGeom>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txBody>
            <a:bodyPr/>
            <a:lstStyle/>
            <a:p>
              <a:endParaRPr lang="en-CA"/>
            </a:p>
          </p:txBody>
        </p:sp>
        <p:sp>
          <p:nvSpPr>
            <p:cNvPr id="25" name="Arrow: Right 4">
              <a:extLst>
                <a:ext uri="{FF2B5EF4-FFF2-40B4-BE49-F238E27FC236}">
                  <a16:creationId xmlns:a16="http://schemas.microsoft.com/office/drawing/2014/main" id="{5FA14DAF-EE21-55FE-D2B7-920EA83B0292}"/>
                </a:ext>
              </a:extLst>
            </p:cNvPr>
            <p:cNvSpPr txBox="1"/>
            <p:nvPr/>
          </p:nvSpPr>
          <p:spPr>
            <a:xfrm>
              <a:off x="2231736" y="2154387"/>
              <a:ext cx="299835" cy="30064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p:txBody>
        </p:sp>
      </p:grpSp>
      <p:grpSp>
        <p:nvGrpSpPr>
          <p:cNvPr id="31" name="Group 30">
            <a:extLst>
              <a:ext uri="{FF2B5EF4-FFF2-40B4-BE49-F238E27FC236}">
                <a16:creationId xmlns:a16="http://schemas.microsoft.com/office/drawing/2014/main" id="{75D05935-76E3-FB18-28DB-0800A0BFD0C4}"/>
              </a:ext>
            </a:extLst>
          </p:cNvPr>
          <p:cNvGrpSpPr/>
          <p:nvPr/>
        </p:nvGrpSpPr>
        <p:grpSpPr>
          <a:xfrm>
            <a:off x="2466905" y="4450537"/>
            <a:ext cx="428336" cy="501072"/>
            <a:chOff x="2231736" y="2054173"/>
            <a:chExt cx="428336" cy="501072"/>
          </a:xfrm>
        </p:grpSpPr>
        <p:sp>
          <p:nvSpPr>
            <p:cNvPr id="37" name="Arrow: Right 36">
              <a:extLst>
                <a:ext uri="{FF2B5EF4-FFF2-40B4-BE49-F238E27FC236}">
                  <a16:creationId xmlns:a16="http://schemas.microsoft.com/office/drawing/2014/main" id="{19401A44-ACC0-CEEC-0276-82EE60018C97}"/>
                </a:ext>
              </a:extLst>
            </p:cNvPr>
            <p:cNvSpPr/>
            <p:nvPr/>
          </p:nvSpPr>
          <p:spPr>
            <a:xfrm>
              <a:off x="2231736" y="2054173"/>
              <a:ext cx="428336" cy="501072"/>
            </a:xfrm>
            <a:prstGeom prst="rightArrow">
              <a:avLst>
                <a:gd name="adj1" fmla="val 60000"/>
                <a:gd name="adj2" fmla="val 50000"/>
              </a:avLst>
            </a:prstGeom>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txBody>
            <a:bodyPr/>
            <a:lstStyle/>
            <a:p>
              <a:endParaRPr lang="en-CA"/>
            </a:p>
          </p:txBody>
        </p:sp>
        <p:sp>
          <p:nvSpPr>
            <p:cNvPr id="38" name="Arrow: Right 4">
              <a:extLst>
                <a:ext uri="{FF2B5EF4-FFF2-40B4-BE49-F238E27FC236}">
                  <a16:creationId xmlns:a16="http://schemas.microsoft.com/office/drawing/2014/main" id="{F4C30B24-E5DF-DCC6-733A-5288C4CB6518}"/>
                </a:ext>
              </a:extLst>
            </p:cNvPr>
            <p:cNvSpPr txBox="1"/>
            <p:nvPr/>
          </p:nvSpPr>
          <p:spPr>
            <a:xfrm>
              <a:off x="2231736" y="2154387"/>
              <a:ext cx="299835" cy="30064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p:txBody>
        </p:sp>
      </p:grpSp>
      <p:grpSp>
        <p:nvGrpSpPr>
          <p:cNvPr id="39" name="Group 38">
            <a:extLst>
              <a:ext uri="{FF2B5EF4-FFF2-40B4-BE49-F238E27FC236}">
                <a16:creationId xmlns:a16="http://schemas.microsoft.com/office/drawing/2014/main" id="{0C80EDE2-BABB-698B-0CE0-8343F8BD8B94}"/>
              </a:ext>
            </a:extLst>
          </p:cNvPr>
          <p:cNvGrpSpPr/>
          <p:nvPr/>
        </p:nvGrpSpPr>
        <p:grpSpPr>
          <a:xfrm>
            <a:off x="2464231" y="3028142"/>
            <a:ext cx="428336" cy="501072"/>
            <a:chOff x="2231736" y="2054173"/>
            <a:chExt cx="428336" cy="501072"/>
          </a:xfrm>
        </p:grpSpPr>
        <p:sp>
          <p:nvSpPr>
            <p:cNvPr id="40" name="Arrow: Right 39">
              <a:extLst>
                <a:ext uri="{FF2B5EF4-FFF2-40B4-BE49-F238E27FC236}">
                  <a16:creationId xmlns:a16="http://schemas.microsoft.com/office/drawing/2014/main" id="{72486728-AFC3-4364-3197-C6990A8C2D27}"/>
                </a:ext>
              </a:extLst>
            </p:cNvPr>
            <p:cNvSpPr/>
            <p:nvPr/>
          </p:nvSpPr>
          <p:spPr>
            <a:xfrm>
              <a:off x="2231736" y="2054173"/>
              <a:ext cx="428336" cy="501072"/>
            </a:xfrm>
            <a:prstGeom prst="rightArrow">
              <a:avLst>
                <a:gd name="adj1" fmla="val 60000"/>
                <a:gd name="adj2" fmla="val 50000"/>
              </a:avLst>
            </a:prstGeom>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txBody>
            <a:bodyPr/>
            <a:lstStyle/>
            <a:p>
              <a:endParaRPr lang="en-CA"/>
            </a:p>
          </p:txBody>
        </p:sp>
        <p:sp>
          <p:nvSpPr>
            <p:cNvPr id="41" name="Arrow: Right 4">
              <a:extLst>
                <a:ext uri="{FF2B5EF4-FFF2-40B4-BE49-F238E27FC236}">
                  <a16:creationId xmlns:a16="http://schemas.microsoft.com/office/drawing/2014/main" id="{924B8AD3-5C37-0145-83A1-57D7DE1A53A5}"/>
                </a:ext>
              </a:extLst>
            </p:cNvPr>
            <p:cNvSpPr txBox="1"/>
            <p:nvPr/>
          </p:nvSpPr>
          <p:spPr>
            <a:xfrm>
              <a:off x="2231736" y="2154387"/>
              <a:ext cx="299835" cy="30064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p:txBody>
        </p:sp>
      </p:grpSp>
    </p:spTree>
    <p:extLst>
      <p:ext uri="{BB962C8B-B14F-4D97-AF65-F5344CB8AC3E}">
        <p14:creationId xmlns:p14="http://schemas.microsoft.com/office/powerpoint/2010/main" val="1469847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F20463-1880-E412-445F-85E32DE30294}"/>
              </a:ext>
            </a:extLst>
          </p:cNvPr>
          <p:cNvSpPr>
            <a:spLocks noGrp="1"/>
          </p:cNvSpPr>
          <p:nvPr>
            <p:ph type="title"/>
          </p:nvPr>
        </p:nvSpPr>
        <p:spPr>
          <a:xfrm>
            <a:off x="639656" y="351080"/>
            <a:ext cx="10909640" cy="1368614"/>
          </a:xfrm>
        </p:spPr>
        <p:txBody>
          <a:bodyPr vert="horz" lIns="91440" tIns="45720" rIns="91440" bIns="45720" rtlCol="0" anchor="ctr">
            <a:normAutofit/>
          </a:bodyPr>
          <a:lstStyle/>
          <a:p>
            <a:pPr algn="ctr"/>
            <a:r>
              <a:rPr lang="en-US" sz="6600" dirty="0"/>
              <a:t>Market Share</a:t>
            </a:r>
          </a:p>
        </p:txBody>
      </p:sp>
      <p:sp>
        <p:nvSpPr>
          <p:cNvPr id="23"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e chart with numbers and text">
            <a:extLst>
              <a:ext uri="{FF2B5EF4-FFF2-40B4-BE49-F238E27FC236}">
                <a16:creationId xmlns:a16="http://schemas.microsoft.com/office/drawing/2014/main" id="{2AE38336-2B81-A4BB-6136-9E0F1D733206}"/>
              </a:ext>
            </a:extLst>
          </p:cNvPr>
          <p:cNvPicPr>
            <a:picLocks noChangeAspect="1"/>
          </p:cNvPicPr>
          <p:nvPr/>
        </p:nvPicPr>
        <p:blipFill rotWithShape="1">
          <a:blip r:embed="rId2">
            <a:extLst>
              <a:ext uri="{28A0092B-C50C-407E-A947-70E740481C1C}">
                <a14:useLocalDpi xmlns:a14="http://schemas.microsoft.com/office/drawing/2010/main" val="0"/>
              </a:ext>
            </a:extLst>
          </a:blip>
          <a:srcRect t="1135"/>
          <a:stretch/>
        </p:blipFill>
        <p:spPr>
          <a:xfrm>
            <a:off x="0" y="2246407"/>
            <a:ext cx="5788493" cy="4038600"/>
          </a:xfrm>
          <a:prstGeom prst="rect">
            <a:avLst/>
          </a:prstGeom>
        </p:spPr>
      </p:pic>
      <p:pic>
        <p:nvPicPr>
          <p:cNvPr id="9" name="Picture 8" descr="A graph of a number of blue bars with numbers on it">
            <a:extLst>
              <a:ext uri="{FF2B5EF4-FFF2-40B4-BE49-F238E27FC236}">
                <a16:creationId xmlns:a16="http://schemas.microsoft.com/office/drawing/2014/main" id="{D259CA7E-1112-2648-6DC6-1BE6CF9B956E}"/>
              </a:ext>
            </a:extLst>
          </p:cNvPr>
          <p:cNvPicPr>
            <a:picLocks noChangeAspect="1"/>
          </p:cNvPicPr>
          <p:nvPr/>
        </p:nvPicPr>
        <p:blipFill rotWithShape="1">
          <a:blip r:embed="rId3">
            <a:extLst>
              <a:ext uri="{28A0092B-C50C-407E-A947-70E740481C1C}">
                <a14:useLocalDpi xmlns:a14="http://schemas.microsoft.com/office/drawing/2010/main" val="0"/>
              </a:ext>
            </a:extLst>
          </a:blip>
          <a:srcRect b="987"/>
          <a:stretch/>
        </p:blipFill>
        <p:spPr>
          <a:xfrm>
            <a:off x="6403508" y="2283014"/>
            <a:ext cx="5597992" cy="3965386"/>
          </a:xfrm>
          <a:prstGeom prst="rect">
            <a:avLst/>
          </a:prstGeom>
        </p:spPr>
      </p:pic>
    </p:spTree>
    <p:extLst>
      <p:ext uri="{BB962C8B-B14F-4D97-AF65-F5344CB8AC3E}">
        <p14:creationId xmlns:p14="http://schemas.microsoft.com/office/powerpoint/2010/main" val="397764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C0576-89D6-9879-A4A3-81DB7FBC4785}"/>
              </a:ext>
            </a:extLst>
          </p:cNvPr>
          <p:cNvSpPr>
            <a:spLocks noGrp="1"/>
          </p:cNvSpPr>
          <p:nvPr>
            <p:ph type="title"/>
          </p:nvPr>
        </p:nvSpPr>
        <p:spPr>
          <a:xfrm>
            <a:off x="164592" y="98110"/>
            <a:ext cx="5540206" cy="1059700"/>
          </a:xfrm>
        </p:spPr>
        <p:txBody>
          <a:bodyPr>
            <a:normAutofit/>
          </a:bodyPr>
          <a:lstStyle/>
          <a:p>
            <a:r>
              <a:rPr lang="en-CA" sz="6000" dirty="0">
                <a:latin typeface="Bebas Neue" panose="020B0606020202050201" pitchFamily="34" charset="0"/>
              </a:rPr>
              <a:t>STP Model for Airbnb</a:t>
            </a:r>
          </a:p>
        </p:txBody>
      </p:sp>
      <p:sp>
        <p:nvSpPr>
          <p:cNvPr id="5" name="Rectangle 4">
            <a:extLst>
              <a:ext uri="{FF2B5EF4-FFF2-40B4-BE49-F238E27FC236}">
                <a16:creationId xmlns:a16="http://schemas.microsoft.com/office/drawing/2014/main" id="{F589D444-B892-A17D-DBEB-C1A31B220D92}"/>
              </a:ext>
            </a:extLst>
          </p:cNvPr>
          <p:cNvSpPr/>
          <p:nvPr/>
        </p:nvSpPr>
        <p:spPr>
          <a:xfrm>
            <a:off x="121297" y="2827176"/>
            <a:ext cx="2481943" cy="2649893"/>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3200" b="1">
                <a:solidFill>
                  <a:srgbClr val="FF0000"/>
                </a:solidFill>
                <a:latin typeface="Bebas Neue" panose="020B0606020202050201" pitchFamily="34" charset="0"/>
              </a:rPr>
              <a:t>AIRBNB</a:t>
            </a:r>
            <a:br>
              <a:rPr lang="en-CA"/>
            </a:br>
            <a:r>
              <a:rPr lang="en-CA" sz="1200">
                <a:solidFill>
                  <a:schemeClr val="bg1"/>
                </a:solidFill>
                <a:latin typeface="Arial" panose="020B0604020202020204" pitchFamily="34" charset="0"/>
                <a:cs typeface="Arial" panose="020B0604020202020204" pitchFamily="34" charset="0"/>
              </a:rPr>
              <a:t>Segmentation, Targeting and Positioning</a:t>
            </a:r>
            <a:endParaRPr lang="en-CA" sz="1200" dirty="0">
              <a:solidFill>
                <a:schemeClr val="bg1"/>
              </a:solidFill>
              <a:latin typeface="Arial" panose="020B0604020202020204" pitchFamily="34" charset="0"/>
              <a:cs typeface="Arial" panose="020B0604020202020204" pitchFamily="34" charset="0"/>
            </a:endParaRPr>
          </a:p>
        </p:txBody>
      </p:sp>
      <p:cxnSp>
        <p:nvCxnSpPr>
          <p:cNvPr id="6" name="Straight Arrow Connector 5">
            <a:extLst>
              <a:ext uri="{FF2B5EF4-FFF2-40B4-BE49-F238E27FC236}">
                <a16:creationId xmlns:a16="http://schemas.microsoft.com/office/drawing/2014/main" id="{2D6A6488-14EB-65B1-ED57-AE22D1C9CB76}"/>
              </a:ext>
            </a:extLst>
          </p:cNvPr>
          <p:cNvCxnSpPr>
            <a:cxnSpLocks/>
            <a:stCxn id="5" idx="3"/>
          </p:cNvCxnSpPr>
          <p:nvPr/>
        </p:nvCxnSpPr>
        <p:spPr>
          <a:xfrm>
            <a:off x="2603240" y="4152123"/>
            <a:ext cx="839756"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Connector 8">
            <a:extLst>
              <a:ext uri="{FF2B5EF4-FFF2-40B4-BE49-F238E27FC236}">
                <a16:creationId xmlns:a16="http://schemas.microsoft.com/office/drawing/2014/main" id="{5453D811-DF38-3B81-0E4D-234898CE4627}"/>
              </a:ext>
            </a:extLst>
          </p:cNvPr>
          <p:cNvCxnSpPr>
            <a:cxnSpLocks/>
          </p:cNvCxnSpPr>
          <p:nvPr/>
        </p:nvCxnSpPr>
        <p:spPr>
          <a:xfrm>
            <a:off x="2884140" y="2015412"/>
            <a:ext cx="0" cy="4193364"/>
          </a:xfrm>
          <a:prstGeom prst="line">
            <a:avLst/>
          </a:prstGeom>
        </p:spPr>
        <p:style>
          <a:lnRef idx="3">
            <a:schemeClr val="dk1"/>
          </a:lnRef>
          <a:fillRef idx="0">
            <a:schemeClr val="dk1"/>
          </a:fillRef>
          <a:effectRef idx="2">
            <a:schemeClr val="dk1"/>
          </a:effectRef>
          <a:fontRef idx="minor">
            <a:schemeClr val="tx1"/>
          </a:fontRef>
        </p:style>
      </p:cxnSp>
      <p:cxnSp>
        <p:nvCxnSpPr>
          <p:cNvPr id="11" name="Straight Arrow Connector 10">
            <a:extLst>
              <a:ext uri="{FF2B5EF4-FFF2-40B4-BE49-F238E27FC236}">
                <a16:creationId xmlns:a16="http://schemas.microsoft.com/office/drawing/2014/main" id="{56C995F1-F4AD-1CC2-2FB7-3CA0A5FC0112}"/>
              </a:ext>
            </a:extLst>
          </p:cNvPr>
          <p:cNvCxnSpPr/>
          <p:nvPr/>
        </p:nvCxnSpPr>
        <p:spPr>
          <a:xfrm>
            <a:off x="2884140" y="2015412"/>
            <a:ext cx="49065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a:extLst>
              <a:ext uri="{FF2B5EF4-FFF2-40B4-BE49-F238E27FC236}">
                <a16:creationId xmlns:a16="http://schemas.microsoft.com/office/drawing/2014/main" id="{2A3746AD-DD79-4461-CEB8-A878C1C08CCA}"/>
              </a:ext>
            </a:extLst>
          </p:cNvPr>
          <p:cNvCxnSpPr/>
          <p:nvPr/>
        </p:nvCxnSpPr>
        <p:spPr>
          <a:xfrm>
            <a:off x="2884140" y="6217920"/>
            <a:ext cx="49065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Oval 12">
            <a:extLst>
              <a:ext uri="{FF2B5EF4-FFF2-40B4-BE49-F238E27FC236}">
                <a16:creationId xmlns:a16="http://schemas.microsoft.com/office/drawing/2014/main" id="{A68CFC6B-7E9F-7838-823B-6E3EDEBC204C}"/>
              </a:ext>
            </a:extLst>
          </p:cNvPr>
          <p:cNvSpPr/>
          <p:nvPr/>
        </p:nvSpPr>
        <p:spPr>
          <a:xfrm>
            <a:off x="3374795" y="1426902"/>
            <a:ext cx="2120934" cy="1238931"/>
          </a:xfrm>
          <a:prstGeom prst="ellipse">
            <a:avLst/>
          </a:prstGeom>
          <a:solidFill>
            <a:schemeClr val="tx1"/>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Segmentation</a:t>
            </a:r>
            <a:endParaRPr lang="en-CA" dirty="0">
              <a:solidFill>
                <a:schemeClr val="bg1"/>
              </a:solidFill>
            </a:endParaRPr>
          </a:p>
        </p:txBody>
      </p:sp>
      <p:sp>
        <p:nvSpPr>
          <p:cNvPr id="14" name="Oval 13">
            <a:extLst>
              <a:ext uri="{FF2B5EF4-FFF2-40B4-BE49-F238E27FC236}">
                <a16:creationId xmlns:a16="http://schemas.microsoft.com/office/drawing/2014/main" id="{1D5C4C56-1328-46A1-20DD-4187093E1298}"/>
              </a:ext>
            </a:extLst>
          </p:cNvPr>
          <p:cNvSpPr/>
          <p:nvPr/>
        </p:nvSpPr>
        <p:spPr>
          <a:xfrm>
            <a:off x="3421175" y="3547975"/>
            <a:ext cx="2001217" cy="1238931"/>
          </a:xfrm>
          <a:prstGeom prst="ellipse">
            <a:avLst/>
          </a:prstGeom>
          <a:solidFill>
            <a:schemeClr val="tx1"/>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Targeting</a:t>
            </a:r>
            <a:endParaRPr lang="en-CA" dirty="0">
              <a:solidFill>
                <a:schemeClr val="bg1"/>
              </a:solidFill>
            </a:endParaRPr>
          </a:p>
        </p:txBody>
      </p:sp>
      <p:sp>
        <p:nvSpPr>
          <p:cNvPr id="15" name="Oval 14">
            <a:extLst>
              <a:ext uri="{FF2B5EF4-FFF2-40B4-BE49-F238E27FC236}">
                <a16:creationId xmlns:a16="http://schemas.microsoft.com/office/drawing/2014/main" id="{B5848518-B5B3-D5F6-B6FF-09F665F1BB0B}"/>
              </a:ext>
            </a:extLst>
          </p:cNvPr>
          <p:cNvSpPr/>
          <p:nvPr/>
        </p:nvSpPr>
        <p:spPr>
          <a:xfrm>
            <a:off x="3421175" y="5541122"/>
            <a:ext cx="2001217" cy="1238931"/>
          </a:xfrm>
          <a:prstGeom prst="ellipse">
            <a:avLst/>
          </a:prstGeom>
          <a:solidFill>
            <a:schemeClr val="tx1"/>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Positioning</a:t>
            </a:r>
            <a:endParaRPr lang="en-CA" dirty="0">
              <a:solidFill>
                <a:schemeClr val="bg1"/>
              </a:solidFill>
            </a:endParaRPr>
          </a:p>
        </p:txBody>
      </p:sp>
      <p:cxnSp>
        <p:nvCxnSpPr>
          <p:cNvPr id="16" name="Straight Arrow Connector 15">
            <a:extLst>
              <a:ext uri="{FF2B5EF4-FFF2-40B4-BE49-F238E27FC236}">
                <a16:creationId xmlns:a16="http://schemas.microsoft.com/office/drawing/2014/main" id="{E6A199B3-4F33-8813-F034-8F9C5CD24119}"/>
              </a:ext>
            </a:extLst>
          </p:cNvPr>
          <p:cNvCxnSpPr/>
          <p:nvPr/>
        </p:nvCxnSpPr>
        <p:spPr>
          <a:xfrm flipV="1">
            <a:off x="5496849" y="2015412"/>
            <a:ext cx="979068"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7" name="Straight Connector 16">
            <a:extLst>
              <a:ext uri="{FF2B5EF4-FFF2-40B4-BE49-F238E27FC236}">
                <a16:creationId xmlns:a16="http://schemas.microsoft.com/office/drawing/2014/main" id="{BBB6E735-B46E-E736-12F4-4FB8731CCE09}"/>
              </a:ext>
            </a:extLst>
          </p:cNvPr>
          <p:cNvCxnSpPr/>
          <p:nvPr/>
        </p:nvCxnSpPr>
        <p:spPr>
          <a:xfrm>
            <a:off x="5897874" y="1371238"/>
            <a:ext cx="0" cy="1294595"/>
          </a:xfrm>
          <a:prstGeom prst="line">
            <a:avLst/>
          </a:prstGeom>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2243CA02-F5C7-7BCE-23F6-96A4337E8253}"/>
              </a:ext>
            </a:extLst>
          </p:cNvPr>
          <p:cNvCxnSpPr>
            <a:cxnSpLocks/>
          </p:cNvCxnSpPr>
          <p:nvPr/>
        </p:nvCxnSpPr>
        <p:spPr>
          <a:xfrm>
            <a:off x="5886590" y="1360224"/>
            <a:ext cx="589327" cy="95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60E323B3-5483-9D5D-C6D9-E5E929865270}"/>
              </a:ext>
            </a:extLst>
          </p:cNvPr>
          <p:cNvCxnSpPr>
            <a:cxnSpLocks/>
          </p:cNvCxnSpPr>
          <p:nvPr/>
        </p:nvCxnSpPr>
        <p:spPr>
          <a:xfrm>
            <a:off x="5897874" y="2676251"/>
            <a:ext cx="589327" cy="95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0" name="Rectangle 19">
            <a:extLst>
              <a:ext uri="{FF2B5EF4-FFF2-40B4-BE49-F238E27FC236}">
                <a16:creationId xmlns:a16="http://schemas.microsoft.com/office/drawing/2014/main" id="{9D072288-086B-57AA-7399-9D2853CEBFBE}"/>
              </a:ext>
            </a:extLst>
          </p:cNvPr>
          <p:cNvSpPr/>
          <p:nvPr/>
        </p:nvSpPr>
        <p:spPr>
          <a:xfrm>
            <a:off x="6487201" y="1178620"/>
            <a:ext cx="1673352" cy="38228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Demographic</a:t>
            </a:r>
            <a:endParaRPr lang="en-CA" dirty="0">
              <a:solidFill>
                <a:schemeClr val="bg1"/>
              </a:solidFill>
            </a:endParaRPr>
          </a:p>
        </p:txBody>
      </p:sp>
      <p:sp>
        <p:nvSpPr>
          <p:cNvPr id="21" name="Rectangle 20">
            <a:extLst>
              <a:ext uri="{FF2B5EF4-FFF2-40B4-BE49-F238E27FC236}">
                <a16:creationId xmlns:a16="http://schemas.microsoft.com/office/drawing/2014/main" id="{3419C9FC-0857-FC6C-2A03-E59130E8A36E}"/>
              </a:ext>
            </a:extLst>
          </p:cNvPr>
          <p:cNvSpPr/>
          <p:nvPr/>
        </p:nvSpPr>
        <p:spPr>
          <a:xfrm>
            <a:off x="6475917" y="1833303"/>
            <a:ext cx="1673352" cy="319751"/>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Behavioral</a:t>
            </a:r>
            <a:endParaRPr lang="en-CA" dirty="0">
              <a:solidFill>
                <a:schemeClr val="bg1"/>
              </a:solidFill>
            </a:endParaRPr>
          </a:p>
        </p:txBody>
      </p:sp>
      <p:sp>
        <p:nvSpPr>
          <p:cNvPr id="22" name="Rectangle 21">
            <a:extLst>
              <a:ext uri="{FF2B5EF4-FFF2-40B4-BE49-F238E27FC236}">
                <a16:creationId xmlns:a16="http://schemas.microsoft.com/office/drawing/2014/main" id="{150036C7-FE98-8C1C-A7C8-183CB0E8759D}"/>
              </a:ext>
            </a:extLst>
          </p:cNvPr>
          <p:cNvSpPr/>
          <p:nvPr/>
        </p:nvSpPr>
        <p:spPr>
          <a:xfrm>
            <a:off x="6475917" y="2525911"/>
            <a:ext cx="1673352" cy="319751"/>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Psychographic</a:t>
            </a:r>
            <a:endParaRPr lang="en-CA" dirty="0">
              <a:solidFill>
                <a:schemeClr val="bg1"/>
              </a:solidFill>
            </a:endParaRPr>
          </a:p>
        </p:txBody>
      </p:sp>
      <p:cxnSp>
        <p:nvCxnSpPr>
          <p:cNvPr id="23" name="Straight Connector 22">
            <a:extLst>
              <a:ext uri="{FF2B5EF4-FFF2-40B4-BE49-F238E27FC236}">
                <a16:creationId xmlns:a16="http://schemas.microsoft.com/office/drawing/2014/main" id="{5F0D1E9F-0BC2-CD8B-954B-3B12CEF6AF7C}"/>
              </a:ext>
            </a:extLst>
          </p:cNvPr>
          <p:cNvCxnSpPr/>
          <p:nvPr/>
        </p:nvCxnSpPr>
        <p:spPr>
          <a:xfrm>
            <a:off x="8160553" y="1369760"/>
            <a:ext cx="466344" cy="0"/>
          </a:xfrm>
          <a:prstGeom prst="line">
            <a:avLst/>
          </a:prstGeom>
        </p:spPr>
        <p:style>
          <a:lnRef idx="3">
            <a:schemeClr val="dk1"/>
          </a:lnRef>
          <a:fillRef idx="0">
            <a:schemeClr val="dk1"/>
          </a:fillRef>
          <a:effectRef idx="2">
            <a:schemeClr val="dk1"/>
          </a:effectRef>
          <a:fontRef idx="minor">
            <a:schemeClr val="tx1"/>
          </a:fontRef>
        </p:style>
      </p:cxnSp>
      <p:cxnSp>
        <p:nvCxnSpPr>
          <p:cNvPr id="24" name="Straight Connector 23">
            <a:extLst>
              <a:ext uri="{FF2B5EF4-FFF2-40B4-BE49-F238E27FC236}">
                <a16:creationId xmlns:a16="http://schemas.microsoft.com/office/drawing/2014/main" id="{E5A6928D-C73D-CCA6-A440-084371DEA46C}"/>
              </a:ext>
            </a:extLst>
          </p:cNvPr>
          <p:cNvCxnSpPr/>
          <p:nvPr/>
        </p:nvCxnSpPr>
        <p:spPr>
          <a:xfrm>
            <a:off x="8160553" y="1993178"/>
            <a:ext cx="466344" cy="0"/>
          </a:xfrm>
          <a:prstGeom prst="line">
            <a:avLst/>
          </a:prstGeom>
        </p:spPr>
        <p:style>
          <a:lnRef idx="3">
            <a:schemeClr val="dk1"/>
          </a:lnRef>
          <a:fillRef idx="0">
            <a:schemeClr val="dk1"/>
          </a:fillRef>
          <a:effectRef idx="2">
            <a:schemeClr val="dk1"/>
          </a:effectRef>
          <a:fontRef idx="minor">
            <a:schemeClr val="tx1"/>
          </a:fontRef>
        </p:style>
      </p:cxnSp>
      <p:cxnSp>
        <p:nvCxnSpPr>
          <p:cNvPr id="25" name="Straight Connector 24">
            <a:extLst>
              <a:ext uri="{FF2B5EF4-FFF2-40B4-BE49-F238E27FC236}">
                <a16:creationId xmlns:a16="http://schemas.microsoft.com/office/drawing/2014/main" id="{6B0C042B-C054-5796-7D2D-6E43561C8B1F}"/>
              </a:ext>
            </a:extLst>
          </p:cNvPr>
          <p:cNvCxnSpPr/>
          <p:nvPr/>
        </p:nvCxnSpPr>
        <p:spPr>
          <a:xfrm>
            <a:off x="8160553" y="2686383"/>
            <a:ext cx="466344" cy="0"/>
          </a:xfrm>
          <a:prstGeom prst="line">
            <a:avLst/>
          </a:prstGeom>
        </p:spPr>
        <p:style>
          <a:lnRef idx="3">
            <a:schemeClr val="dk1"/>
          </a:lnRef>
          <a:fillRef idx="0">
            <a:schemeClr val="dk1"/>
          </a:fillRef>
          <a:effectRef idx="2">
            <a:schemeClr val="dk1"/>
          </a:effectRef>
          <a:fontRef idx="minor">
            <a:schemeClr val="tx1"/>
          </a:fontRef>
        </p:style>
      </p:cxnSp>
      <p:sp>
        <p:nvSpPr>
          <p:cNvPr id="26" name="Rectangle: Rounded Corners 25">
            <a:extLst>
              <a:ext uri="{FF2B5EF4-FFF2-40B4-BE49-F238E27FC236}">
                <a16:creationId xmlns:a16="http://schemas.microsoft.com/office/drawing/2014/main" id="{F55633AA-5C81-DAE9-2CAF-CCDD74FA9EB8}"/>
              </a:ext>
            </a:extLst>
          </p:cNvPr>
          <p:cNvSpPr/>
          <p:nvPr/>
        </p:nvSpPr>
        <p:spPr>
          <a:xfrm>
            <a:off x="8571007" y="1157810"/>
            <a:ext cx="3620993" cy="532873"/>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Students, Employees, professionals etc.</a:t>
            </a:r>
          </a:p>
        </p:txBody>
      </p:sp>
      <p:sp>
        <p:nvSpPr>
          <p:cNvPr id="27" name="Rectangle: Rounded Corners 26">
            <a:extLst>
              <a:ext uri="{FF2B5EF4-FFF2-40B4-BE49-F238E27FC236}">
                <a16:creationId xmlns:a16="http://schemas.microsoft.com/office/drawing/2014/main" id="{7FA2D966-3B52-0106-C408-33FCBB6E0A1E}"/>
              </a:ext>
            </a:extLst>
          </p:cNvPr>
          <p:cNvSpPr/>
          <p:nvPr/>
        </p:nvSpPr>
        <p:spPr>
          <a:xfrm>
            <a:off x="8571007" y="1818773"/>
            <a:ext cx="3620993" cy="423898"/>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Cheaper cost, variety, uniqueness</a:t>
            </a:r>
          </a:p>
        </p:txBody>
      </p:sp>
      <p:sp>
        <p:nvSpPr>
          <p:cNvPr id="28" name="Rectangle: Rounded Corners 27">
            <a:extLst>
              <a:ext uri="{FF2B5EF4-FFF2-40B4-BE49-F238E27FC236}">
                <a16:creationId xmlns:a16="http://schemas.microsoft.com/office/drawing/2014/main" id="{638594C6-DCE8-A495-029C-414C8279B924}"/>
              </a:ext>
            </a:extLst>
          </p:cNvPr>
          <p:cNvSpPr/>
          <p:nvPr/>
        </p:nvSpPr>
        <p:spPr>
          <a:xfrm>
            <a:off x="8571005" y="2473837"/>
            <a:ext cx="3620993" cy="423898"/>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Adventurous, Ambitious, Easygoing</a:t>
            </a:r>
          </a:p>
        </p:txBody>
      </p:sp>
      <p:cxnSp>
        <p:nvCxnSpPr>
          <p:cNvPr id="29" name="Straight Connector 28">
            <a:extLst>
              <a:ext uri="{FF2B5EF4-FFF2-40B4-BE49-F238E27FC236}">
                <a16:creationId xmlns:a16="http://schemas.microsoft.com/office/drawing/2014/main" id="{2975458F-E12F-6B48-95EB-1ACE3A960D48}"/>
              </a:ext>
            </a:extLst>
          </p:cNvPr>
          <p:cNvCxnSpPr>
            <a:cxnSpLocks/>
          </p:cNvCxnSpPr>
          <p:nvPr/>
        </p:nvCxnSpPr>
        <p:spPr>
          <a:xfrm flipV="1">
            <a:off x="5422392" y="4125712"/>
            <a:ext cx="323362" cy="0"/>
          </a:xfrm>
          <a:prstGeom prst="line">
            <a:avLst/>
          </a:prstGeom>
        </p:spPr>
        <p:style>
          <a:lnRef idx="3">
            <a:schemeClr val="dk1"/>
          </a:lnRef>
          <a:fillRef idx="0">
            <a:schemeClr val="dk1"/>
          </a:fillRef>
          <a:effectRef idx="2">
            <a:schemeClr val="dk1"/>
          </a:effectRef>
          <a:fontRef idx="minor">
            <a:schemeClr val="tx1"/>
          </a:fontRef>
        </p:style>
      </p:cxnSp>
      <p:cxnSp>
        <p:nvCxnSpPr>
          <p:cNvPr id="31" name="Straight Connector 30">
            <a:extLst>
              <a:ext uri="{FF2B5EF4-FFF2-40B4-BE49-F238E27FC236}">
                <a16:creationId xmlns:a16="http://schemas.microsoft.com/office/drawing/2014/main" id="{4299522F-58CD-44E0-2B66-34BAA7332C0D}"/>
              </a:ext>
            </a:extLst>
          </p:cNvPr>
          <p:cNvCxnSpPr/>
          <p:nvPr/>
        </p:nvCxnSpPr>
        <p:spPr>
          <a:xfrm>
            <a:off x="5745754" y="3646132"/>
            <a:ext cx="0" cy="959160"/>
          </a:xfrm>
          <a:prstGeom prst="line">
            <a:avLst/>
          </a:prstGeom>
        </p:spPr>
        <p:style>
          <a:lnRef idx="3">
            <a:schemeClr val="dk1"/>
          </a:lnRef>
          <a:fillRef idx="0">
            <a:schemeClr val="dk1"/>
          </a:fillRef>
          <a:effectRef idx="2">
            <a:schemeClr val="dk1"/>
          </a:effectRef>
          <a:fontRef idx="minor">
            <a:schemeClr val="tx1"/>
          </a:fontRef>
        </p:style>
      </p:cxnSp>
      <p:cxnSp>
        <p:nvCxnSpPr>
          <p:cNvPr id="32" name="Straight Arrow Connector 31">
            <a:extLst>
              <a:ext uri="{FF2B5EF4-FFF2-40B4-BE49-F238E27FC236}">
                <a16:creationId xmlns:a16="http://schemas.microsoft.com/office/drawing/2014/main" id="{2DCF3A57-CE6E-2B50-535D-E658B628EDAA}"/>
              </a:ext>
            </a:extLst>
          </p:cNvPr>
          <p:cNvCxnSpPr/>
          <p:nvPr/>
        </p:nvCxnSpPr>
        <p:spPr>
          <a:xfrm>
            <a:off x="5745754" y="3646132"/>
            <a:ext cx="55488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1D19532A-8276-4F39-21F4-94AFFDDE3DE3}"/>
              </a:ext>
            </a:extLst>
          </p:cNvPr>
          <p:cNvCxnSpPr/>
          <p:nvPr/>
        </p:nvCxnSpPr>
        <p:spPr>
          <a:xfrm>
            <a:off x="5745754" y="4605292"/>
            <a:ext cx="55488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4" name="Rectangle 33">
            <a:extLst>
              <a:ext uri="{FF2B5EF4-FFF2-40B4-BE49-F238E27FC236}">
                <a16:creationId xmlns:a16="http://schemas.microsoft.com/office/drawing/2014/main" id="{2C936C18-519D-63F6-18AA-A5C30CAB36A3}"/>
              </a:ext>
            </a:extLst>
          </p:cNvPr>
          <p:cNvSpPr/>
          <p:nvPr/>
        </p:nvSpPr>
        <p:spPr>
          <a:xfrm>
            <a:off x="6300635" y="3394783"/>
            <a:ext cx="2476679" cy="503363"/>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Hosts</a:t>
            </a:r>
            <a:endParaRPr lang="en-CA" dirty="0">
              <a:solidFill>
                <a:schemeClr val="bg1"/>
              </a:solidFill>
            </a:endParaRPr>
          </a:p>
        </p:txBody>
      </p:sp>
      <p:sp>
        <p:nvSpPr>
          <p:cNvPr id="35" name="Rectangle 34">
            <a:extLst>
              <a:ext uri="{FF2B5EF4-FFF2-40B4-BE49-F238E27FC236}">
                <a16:creationId xmlns:a16="http://schemas.microsoft.com/office/drawing/2014/main" id="{F7C60817-60F5-680B-6217-CA449578B5CC}"/>
              </a:ext>
            </a:extLst>
          </p:cNvPr>
          <p:cNvSpPr/>
          <p:nvPr/>
        </p:nvSpPr>
        <p:spPr>
          <a:xfrm>
            <a:off x="6300635" y="4360478"/>
            <a:ext cx="2476679" cy="503363"/>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Guests</a:t>
            </a:r>
            <a:endParaRPr lang="en-CA" dirty="0">
              <a:solidFill>
                <a:schemeClr val="bg1"/>
              </a:solidFill>
            </a:endParaRPr>
          </a:p>
        </p:txBody>
      </p:sp>
      <p:cxnSp>
        <p:nvCxnSpPr>
          <p:cNvPr id="37" name="Straight Connector 36">
            <a:extLst>
              <a:ext uri="{FF2B5EF4-FFF2-40B4-BE49-F238E27FC236}">
                <a16:creationId xmlns:a16="http://schemas.microsoft.com/office/drawing/2014/main" id="{8445162F-C62F-52FA-7016-A740F53FBA88}"/>
              </a:ext>
            </a:extLst>
          </p:cNvPr>
          <p:cNvCxnSpPr/>
          <p:nvPr/>
        </p:nvCxnSpPr>
        <p:spPr>
          <a:xfrm flipV="1">
            <a:off x="5422392" y="6160587"/>
            <a:ext cx="443154" cy="1"/>
          </a:xfrm>
          <a:prstGeom prst="line">
            <a:avLst/>
          </a:prstGeom>
        </p:spPr>
        <p:style>
          <a:lnRef idx="3">
            <a:schemeClr val="dk1"/>
          </a:lnRef>
          <a:fillRef idx="0">
            <a:schemeClr val="dk1"/>
          </a:fillRef>
          <a:effectRef idx="2">
            <a:schemeClr val="dk1"/>
          </a:effectRef>
          <a:fontRef idx="minor">
            <a:schemeClr val="tx1"/>
          </a:fontRef>
        </p:style>
      </p:cxnSp>
      <p:cxnSp>
        <p:nvCxnSpPr>
          <p:cNvPr id="38" name="Straight Connector 37">
            <a:extLst>
              <a:ext uri="{FF2B5EF4-FFF2-40B4-BE49-F238E27FC236}">
                <a16:creationId xmlns:a16="http://schemas.microsoft.com/office/drawing/2014/main" id="{8EF91F1E-F4E6-3A95-9F59-6390BB16189C}"/>
              </a:ext>
            </a:extLst>
          </p:cNvPr>
          <p:cNvCxnSpPr/>
          <p:nvPr/>
        </p:nvCxnSpPr>
        <p:spPr>
          <a:xfrm>
            <a:off x="5865546" y="5739684"/>
            <a:ext cx="0" cy="959160"/>
          </a:xfrm>
          <a:prstGeom prst="line">
            <a:avLst/>
          </a:prstGeom>
        </p:spPr>
        <p:style>
          <a:lnRef idx="3">
            <a:schemeClr val="dk1"/>
          </a:lnRef>
          <a:fillRef idx="0">
            <a:schemeClr val="dk1"/>
          </a:fillRef>
          <a:effectRef idx="2">
            <a:schemeClr val="dk1"/>
          </a:effectRef>
          <a:fontRef idx="minor">
            <a:schemeClr val="tx1"/>
          </a:fontRef>
        </p:style>
      </p:cxnSp>
      <p:cxnSp>
        <p:nvCxnSpPr>
          <p:cNvPr id="39" name="Straight Arrow Connector 38">
            <a:extLst>
              <a:ext uri="{FF2B5EF4-FFF2-40B4-BE49-F238E27FC236}">
                <a16:creationId xmlns:a16="http://schemas.microsoft.com/office/drawing/2014/main" id="{F2CB4FFF-46D6-1748-1C08-CD7D654B7D23}"/>
              </a:ext>
            </a:extLst>
          </p:cNvPr>
          <p:cNvCxnSpPr/>
          <p:nvPr/>
        </p:nvCxnSpPr>
        <p:spPr>
          <a:xfrm>
            <a:off x="5865546" y="5733288"/>
            <a:ext cx="55488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0" name="Straight Arrow Connector 39">
            <a:extLst>
              <a:ext uri="{FF2B5EF4-FFF2-40B4-BE49-F238E27FC236}">
                <a16:creationId xmlns:a16="http://schemas.microsoft.com/office/drawing/2014/main" id="{381C0939-F1B8-F9FC-4BD7-5DD8A0138C4A}"/>
              </a:ext>
            </a:extLst>
          </p:cNvPr>
          <p:cNvCxnSpPr/>
          <p:nvPr/>
        </p:nvCxnSpPr>
        <p:spPr>
          <a:xfrm>
            <a:off x="5867876" y="6698844"/>
            <a:ext cx="55488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1" name="Rectangle 40">
            <a:extLst>
              <a:ext uri="{FF2B5EF4-FFF2-40B4-BE49-F238E27FC236}">
                <a16:creationId xmlns:a16="http://schemas.microsoft.com/office/drawing/2014/main" id="{E6E6ACB3-F751-EB80-13F9-C3B251B29B78}"/>
              </a:ext>
            </a:extLst>
          </p:cNvPr>
          <p:cNvSpPr/>
          <p:nvPr/>
        </p:nvSpPr>
        <p:spPr>
          <a:xfrm>
            <a:off x="6427287" y="5477069"/>
            <a:ext cx="2476679" cy="503363"/>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Multi-Segment</a:t>
            </a:r>
            <a:endParaRPr lang="en-CA" dirty="0">
              <a:solidFill>
                <a:schemeClr val="bg1"/>
              </a:solidFill>
            </a:endParaRPr>
          </a:p>
        </p:txBody>
      </p:sp>
      <p:sp>
        <p:nvSpPr>
          <p:cNvPr id="42" name="Rectangle 41">
            <a:extLst>
              <a:ext uri="{FF2B5EF4-FFF2-40B4-BE49-F238E27FC236}">
                <a16:creationId xmlns:a16="http://schemas.microsoft.com/office/drawing/2014/main" id="{B327C8DB-8A62-09CF-EDAB-413A593E8A0F}"/>
              </a:ext>
            </a:extLst>
          </p:cNvPr>
          <p:cNvSpPr/>
          <p:nvPr/>
        </p:nvSpPr>
        <p:spPr>
          <a:xfrm>
            <a:off x="6415095" y="6490869"/>
            <a:ext cx="2488871" cy="31975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Anticipatory</a:t>
            </a:r>
            <a:endParaRPr lang="en-CA" dirty="0">
              <a:solidFill>
                <a:schemeClr val="bg1"/>
              </a:solidFill>
            </a:endParaRPr>
          </a:p>
        </p:txBody>
      </p:sp>
      <p:cxnSp>
        <p:nvCxnSpPr>
          <p:cNvPr id="43" name="Straight Connector 42">
            <a:extLst>
              <a:ext uri="{FF2B5EF4-FFF2-40B4-BE49-F238E27FC236}">
                <a16:creationId xmlns:a16="http://schemas.microsoft.com/office/drawing/2014/main" id="{6D2516DF-9757-7CF3-868C-9DAC1530B53D}"/>
              </a:ext>
            </a:extLst>
          </p:cNvPr>
          <p:cNvCxnSpPr/>
          <p:nvPr/>
        </p:nvCxnSpPr>
        <p:spPr>
          <a:xfrm>
            <a:off x="8777314" y="3646132"/>
            <a:ext cx="466344" cy="0"/>
          </a:xfrm>
          <a:prstGeom prst="line">
            <a:avLst/>
          </a:prstGeom>
        </p:spPr>
        <p:style>
          <a:lnRef idx="3">
            <a:schemeClr val="dk1"/>
          </a:lnRef>
          <a:fillRef idx="0">
            <a:schemeClr val="dk1"/>
          </a:fillRef>
          <a:effectRef idx="2">
            <a:schemeClr val="dk1"/>
          </a:effectRef>
          <a:fontRef idx="minor">
            <a:schemeClr val="tx1"/>
          </a:fontRef>
        </p:style>
      </p:cxnSp>
      <p:cxnSp>
        <p:nvCxnSpPr>
          <p:cNvPr id="44" name="Straight Connector 43">
            <a:extLst>
              <a:ext uri="{FF2B5EF4-FFF2-40B4-BE49-F238E27FC236}">
                <a16:creationId xmlns:a16="http://schemas.microsoft.com/office/drawing/2014/main" id="{DE74C381-E0A3-9E04-CAA4-AA9EC5314CAC}"/>
              </a:ext>
            </a:extLst>
          </p:cNvPr>
          <p:cNvCxnSpPr/>
          <p:nvPr/>
        </p:nvCxnSpPr>
        <p:spPr>
          <a:xfrm>
            <a:off x="8777314" y="4603452"/>
            <a:ext cx="466344" cy="0"/>
          </a:xfrm>
          <a:prstGeom prst="line">
            <a:avLst/>
          </a:prstGeom>
        </p:spPr>
        <p:style>
          <a:lnRef idx="3">
            <a:schemeClr val="dk1"/>
          </a:lnRef>
          <a:fillRef idx="0">
            <a:schemeClr val="dk1"/>
          </a:fillRef>
          <a:effectRef idx="2">
            <a:schemeClr val="dk1"/>
          </a:effectRef>
          <a:fontRef idx="minor">
            <a:schemeClr val="tx1"/>
          </a:fontRef>
        </p:style>
      </p:cxnSp>
      <p:sp>
        <p:nvSpPr>
          <p:cNvPr id="45" name="Rectangle: Rounded Corners 44">
            <a:extLst>
              <a:ext uri="{FF2B5EF4-FFF2-40B4-BE49-F238E27FC236}">
                <a16:creationId xmlns:a16="http://schemas.microsoft.com/office/drawing/2014/main" id="{12093433-BE55-0C68-F9D0-0772F5C39089}"/>
              </a:ext>
            </a:extLst>
          </p:cNvPr>
          <p:cNvSpPr/>
          <p:nvPr/>
        </p:nvSpPr>
        <p:spPr>
          <a:xfrm>
            <a:off x="9243659" y="3394783"/>
            <a:ext cx="2827044" cy="423898"/>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Those who offer place</a:t>
            </a:r>
          </a:p>
        </p:txBody>
      </p:sp>
      <p:sp>
        <p:nvSpPr>
          <p:cNvPr id="46" name="Rectangle: Rounded Corners 45">
            <a:extLst>
              <a:ext uri="{FF2B5EF4-FFF2-40B4-BE49-F238E27FC236}">
                <a16:creationId xmlns:a16="http://schemas.microsoft.com/office/drawing/2014/main" id="{05CEC540-B480-686D-DFC4-6037FBAD32ED}"/>
              </a:ext>
            </a:extLst>
          </p:cNvPr>
          <p:cNvSpPr/>
          <p:nvPr/>
        </p:nvSpPr>
        <p:spPr>
          <a:xfrm>
            <a:off x="9243658" y="4326850"/>
            <a:ext cx="2827045" cy="423898"/>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Those who need place</a:t>
            </a:r>
          </a:p>
        </p:txBody>
      </p:sp>
      <p:cxnSp>
        <p:nvCxnSpPr>
          <p:cNvPr id="47" name="Straight Connector 46">
            <a:extLst>
              <a:ext uri="{FF2B5EF4-FFF2-40B4-BE49-F238E27FC236}">
                <a16:creationId xmlns:a16="http://schemas.microsoft.com/office/drawing/2014/main" id="{A1CF43CF-8E48-3050-569C-F62EDDB2C88F}"/>
              </a:ext>
            </a:extLst>
          </p:cNvPr>
          <p:cNvCxnSpPr/>
          <p:nvPr/>
        </p:nvCxnSpPr>
        <p:spPr>
          <a:xfrm>
            <a:off x="8903966" y="6698844"/>
            <a:ext cx="466344" cy="0"/>
          </a:xfrm>
          <a:prstGeom prst="line">
            <a:avLst/>
          </a:prstGeom>
        </p:spPr>
        <p:style>
          <a:lnRef idx="3">
            <a:schemeClr val="dk1"/>
          </a:lnRef>
          <a:fillRef idx="0">
            <a:schemeClr val="dk1"/>
          </a:fillRef>
          <a:effectRef idx="2">
            <a:schemeClr val="dk1"/>
          </a:effectRef>
          <a:fontRef idx="minor">
            <a:schemeClr val="tx1"/>
          </a:fontRef>
        </p:style>
      </p:cxnSp>
      <p:cxnSp>
        <p:nvCxnSpPr>
          <p:cNvPr id="48" name="Straight Connector 47">
            <a:extLst>
              <a:ext uri="{FF2B5EF4-FFF2-40B4-BE49-F238E27FC236}">
                <a16:creationId xmlns:a16="http://schemas.microsoft.com/office/drawing/2014/main" id="{AB88E11F-F68A-5A73-BE81-4E77857951B5}"/>
              </a:ext>
            </a:extLst>
          </p:cNvPr>
          <p:cNvCxnSpPr/>
          <p:nvPr/>
        </p:nvCxnSpPr>
        <p:spPr>
          <a:xfrm>
            <a:off x="8903966" y="5739684"/>
            <a:ext cx="466344" cy="0"/>
          </a:xfrm>
          <a:prstGeom prst="line">
            <a:avLst/>
          </a:prstGeom>
        </p:spPr>
        <p:style>
          <a:lnRef idx="3">
            <a:schemeClr val="dk1"/>
          </a:lnRef>
          <a:fillRef idx="0">
            <a:schemeClr val="dk1"/>
          </a:fillRef>
          <a:effectRef idx="2">
            <a:schemeClr val="dk1"/>
          </a:effectRef>
          <a:fontRef idx="minor">
            <a:schemeClr val="tx1"/>
          </a:fontRef>
        </p:style>
      </p:cxnSp>
      <p:sp>
        <p:nvSpPr>
          <p:cNvPr id="49" name="Rectangle: Rounded Corners 48">
            <a:extLst>
              <a:ext uri="{FF2B5EF4-FFF2-40B4-BE49-F238E27FC236}">
                <a16:creationId xmlns:a16="http://schemas.microsoft.com/office/drawing/2014/main" id="{820410E3-F2A9-4AE4-6C10-3E006F499BCF}"/>
              </a:ext>
            </a:extLst>
          </p:cNvPr>
          <p:cNvSpPr/>
          <p:nvPr/>
        </p:nvSpPr>
        <p:spPr>
          <a:xfrm>
            <a:off x="9370310" y="6416074"/>
            <a:ext cx="2827045" cy="423898"/>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Interest in unique travel</a:t>
            </a:r>
          </a:p>
        </p:txBody>
      </p:sp>
      <p:sp>
        <p:nvSpPr>
          <p:cNvPr id="50" name="Rectangle: Rounded Corners 49">
            <a:extLst>
              <a:ext uri="{FF2B5EF4-FFF2-40B4-BE49-F238E27FC236}">
                <a16:creationId xmlns:a16="http://schemas.microsoft.com/office/drawing/2014/main" id="{CAF7D875-13B8-A783-8626-BA5A4EA63A46}"/>
              </a:ext>
            </a:extLst>
          </p:cNvPr>
          <p:cNvSpPr/>
          <p:nvPr/>
        </p:nvSpPr>
        <p:spPr>
          <a:xfrm>
            <a:off x="9396057" y="5365378"/>
            <a:ext cx="2827045" cy="532873"/>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ln w="0"/>
                <a:solidFill>
                  <a:schemeClr val="bg1"/>
                </a:solidFill>
                <a:effectLst>
                  <a:outerShdw blurRad="38100" dist="25400" dir="5400000" algn="ctr" rotWithShape="0">
                    <a:srgbClr val="6E747A">
                      <a:alpha val="43000"/>
                    </a:srgbClr>
                  </a:outerShdw>
                </a:effectLst>
              </a:rPr>
              <a:t>Different groups of customers</a:t>
            </a:r>
          </a:p>
        </p:txBody>
      </p:sp>
    </p:spTree>
    <p:extLst>
      <p:ext uri="{BB962C8B-B14F-4D97-AF65-F5344CB8AC3E}">
        <p14:creationId xmlns:p14="http://schemas.microsoft.com/office/powerpoint/2010/main" val="20172747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BCC205-D375-EF01-A146-01522489ED59}"/>
              </a:ext>
            </a:extLst>
          </p:cNvPr>
          <p:cNvSpPr>
            <a:spLocks noGrp="1"/>
          </p:cNvSpPr>
          <p:nvPr>
            <p:ph type="title"/>
          </p:nvPr>
        </p:nvSpPr>
        <p:spPr>
          <a:xfrm>
            <a:off x="5297762" y="329184"/>
            <a:ext cx="6251110" cy="1783080"/>
          </a:xfrm>
        </p:spPr>
        <p:txBody>
          <a:bodyPr vert="horz" lIns="91440" tIns="45720" rIns="91440" bIns="45720" rtlCol="0" anchor="b">
            <a:normAutofit/>
          </a:bodyPr>
          <a:lstStyle/>
          <a:p>
            <a:r>
              <a:rPr lang="en-US" sz="5400" dirty="0"/>
              <a:t>Conclusions</a:t>
            </a:r>
          </a:p>
        </p:txBody>
      </p:sp>
      <p:pic>
        <p:nvPicPr>
          <p:cNvPr id="5" name="Picture 4" descr="Light bulb on yellow background with sketched light beams and cord">
            <a:extLst>
              <a:ext uri="{FF2B5EF4-FFF2-40B4-BE49-F238E27FC236}">
                <a16:creationId xmlns:a16="http://schemas.microsoft.com/office/drawing/2014/main" id="{AD0E81CD-B29A-170D-26A1-35B8708840DD}"/>
              </a:ext>
            </a:extLst>
          </p:cNvPr>
          <p:cNvPicPr>
            <a:picLocks noChangeAspect="1"/>
          </p:cNvPicPr>
          <p:nvPr/>
        </p:nvPicPr>
        <p:blipFill rotWithShape="1">
          <a:blip r:embed="rId2"/>
          <a:srcRect l="51543" r="669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20"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BA6E94E-4989-8D6B-C555-21C22BF048D3}"/>
              </a:ext>
            </a:extLst>
          </p:cNvPr>
          <p:cNvSpPr txBox="1"/>
          <p:nvPr/>
        </p:nvSpPr>
        <p:spPr>
          <a:xfrm>
            <a:off x="5297762" y="2706623"/>
            <a:ext cx="6251110" cy="393230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b="1" dirty="0">
                <a:effectLst>
                  <a:outerShdw blurRad="38100" dist="38100" dir="2700000" algn="tl">
                    <a:srgbClr val="000000">
                      <a:alpha val="43137"/>
                    </a:srgbClr>
                  </a:outerShdw>
                </a:effectLst>
              </a:rPr>
              <a:t>POSITIVE COMMENTS</a:t>
            </a:r>
          </a:p>
          <a:p>
            <a:pPr marL="285750" indent="-228600">
              <a:lnSpc>
                <a:spcPct val="90000"/>
              </a:lnSpc>
              <a:spcAft>
                <a:spcPts val="600"/>
              </a:spcAft>
              <a:buFont typeface="Arial" panose="020B0604020202020204" pitchFamily="34" charset="0"/>
              <a:buChar char="•"/>
            </a:pPr>
            <a:r>
              <a:rPr lang="en-US" sz="1500" dirty="0"/>
              <a:t>Guests like clean and comfortable homes.</a:t>
            </a:r>
          </a:p>
          <a:p>
            <a:pPr marL="285750" indent="-228600">
              <a:lnSpc>
                <a:spcPct val="90000"/>
              </a:lnSpc>
              <a:spcAft>
                <a:spcPts val="600"/>
              </a:spcAft>
              <a:buFont typeface="Arial" panose="020B0604020202020204" pitchFamily="34" charset="0"/>
              <a:buChar char="•"/>
            </a:pPr>
            <a:r>
              <a:rPr lang="en-US" sz="1500" dirty="0"/>
              <a:t>Location and neighborhood of the home/accommodation is very important </a:t>
            </a:r>
          </a:p>
          <a:p>
            <a:pPr marL="285750" indent="-228600">
              <a:lnSpc>
                <a:spcPct val="90000"/>
              </a:lnSpc>
              <a:spcAft>
                <a:spcPts val="600"/>
              </a:spcAft>
              <a:buFont typeface="Arial" panose="020B0604020202020204" pitchFamily="34" charset="0"/>
              <a:buChar char="•"/>
            </a:pPr>
            <a:r>
              <a:rPr lang="en-US" sz="1500" dirty="0"/>
              <a:t>Aesthetics of the house play a big role.  Renters liked homes described as beautiful, warm. They notice things like kitchen, bathroom, services.</a:t>
            </a:r>
          </a:p>
          <a:p>
            <a:pPr marL="285750" indent="-228600">
              <a:lnSpc>
                <a:spcPct val="90000"/>
              </a:lnSpc>
              <a:spcAft>
                <a:spcPts val="600"/>
              </a:spcAft>
              <a:buFont typeface="Arial" panose="020B0604020202020204" pitchFamily="34" charset="0"/>
              <a:buChar char="•"/>
            </a:pPr>
            <a:endParaRPr lang="en-US" sz="1500" dirty="0"/>
          </a:p>
          <a:p>
            <a:pPr indent="-228600">
              <a:lnSpc>
                <a:spcPct val="90000"/>
              </a:lnSpc>
              <a:spcAft>
                <a:spcPts val="600"/>
              </a:spcAft>
              <a:buFont typeface="Arial" panose="020B0604020202020204" pitchFamily="34" charset="0"/>
              <a:buChar char="•"/>
            </a:pPr>
            <a:r>
              <a:rPr lang="en-US" b="1" dirty="0">
                <a:effectLst>
                  <a:outerShdw blurRad="38100" dist="38100" dir="2700000" algn="tl">
                    <a:srgbClr val="000000">
                      <a:alpha val="43137"/>
                    </a:srgbClr>
                  </a:outerShdw>
                </a:effectLst>
              </a:rPr>
              <a:t>NEGATIVE COMMENTS</a:t>
            </a:r>
          </a:p>
          <a:p>
            <a:pPr marL="285750" indent="-228600">
              <a:lnSpc>
                <a:spcPct val="90000"/>
              </a:lnSpc>
              <a:spcAft>
                <a:spcPts val="600"/>
              </a:spcAft>
              <a:buFont typeface="Arial" panose="020B0604020202020204" pitchFamily="34" charset="0"/>
              <a:buChar char="•"/>
            </a:pPr>
            <a:r>
              <a:rPr lang="en-US" sz="1500" dirty="0"/>
              <a:t>Important for the host to be polite and have good communication.</a:t>
            </a:r>
          </a:p>
          <a:p>
            <a:pPr marL="285750" indent="-228600">
              <a:lnSpc>
                <a:spcPct val="90000"/>
              </a:lnSpc>
              <a:spcAft>
                <a:spcPts val="600"/>
              </a:spcAft>
              <a:buFont typeface="Arial" panose="020B0604020202020204" pitchFamily="34" charset="0"/>
              <a:buChar char="•"/>
            </a:pPr>
            <a:r>
              <a:rPr lang="en-US" sz="1500" dirty="0"/>
              <a:t>Renters complained about privacy, cleanliness, toilets, insects. The most repeated was cleaning.</a:t>
            </a:r>
          </a:p>
          <a:p>
            <a:pPr marL="285750" indent="-228600">
              <a:lnSpc>
                <a:spcPct val="90000"/>
              </a:lnSpc>
              <a:spcAft>
                <a:spcPts val="600"/>
              </a:spcAft>
              <a:buFont typeface="Arial" panose="020B0604020202020204" pitchFamily="34" charset="0"/>
              <a:buChar char="•"/>
            </a:pPr>
            <a:r>
              <a:rPr lang="en-US" sz="1500" dirty="0"/>
              <a:t>Space in apartments was talked by the guests.</a:t>
            </a:r>
          </a:p>
          <a:p>
            <a:pPr marL="285750" indent="-228600">
              <a:lnSpc>
                <a:spcPct val="90000"/>
              </a:lnSpc>
              <a:spcAft>
                <a:spcPts val="600"/>
              </a:spcAft>
              <a:buFont typeface="Arial" panose="020B0604020202020204" pitchFamily="34" charset="0"/>
              <a:buChar char="•"/>
            </a:pPr>
            <a:endParaRPr lang="en-US" sz="1500" dirty="0"/>
          </a:p>
        </p:txBody>
      </p:sp>
    </p:spTree>
    <p:extLst>
      <p:ext uri="{BB962C8B-B14F-4D97-AF65-F5344CB8AC3E}">
        <p14:creationId xmlns:p14="http://schemas.microsoft.com/office/powerpoint/2010/main" val="4242279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descr="Flower vase on bedside">
            <a:extLst>
              <a:ext uri="{FF2B5EF4-FFF2-40B4-BE49-F238E27FC236}">
                <a16:creationId xmlns:a16="http://schemas.microsoft.com/office/drawing/2014/main" id="{C985DC05-1700-7EFC-9DC2-DCDACEB86143}"/>
              </a:ext>
            </a:extLst>
          </p:cNvPr>
          <p:cNvPicPr>
            <a:picLocks noChangeAspect="1"/>
          </p:cNvPicPr>
          <p:nvPr/>
        </p:nvPicPr>
        <p:blipFill rotWithShape="1">
          <a:blip r:embed="rId2"/>
          <a:srcRect l="17688" r="9304" b="-2"/>
          <a:stretch/>
        </p:blipFill>
        <p:spPr>
          <a:xfrm>
            <a:off x="4691118" y="1"/>
            <a:ext cx="7500882" cy="6857999"/>
          </a:xfrm>
          <a:custGeom>
            <a:avLst/>
            <a:gdLst/>
            <a:ahLst/>
            <a:cxnLst/>
            <a:rect l="l" t="t" r="r" b="b"/>
            <a:pathLst>
              <a:path w="7500882" h="6857999">
                <a:moveTo>
                  <a:pt x="898230" y="0"/>
                </a:moveTo>
                <a:lnTo>
                  <a:pt x="7500882" y="0"/>
                </a:lnTo>
                <a:lnTo>
                  <a:pt x="7500882" y="6857999"/>
                </a:lnTo>
                <a:lnTo>
                  <a:pt x="0" y="6857999"/>
                </a:lnTo>
                <a:lnTo>
                  <a:pt x="114106" y="6780598"/>
                </a:lnTo>
                <a:cubicBezTo>
                  <a:pt x="291579" y="6653107"/>
                  <a:pt x="465794" y="6515396"/>
                  <a:pt x="641619" y="6374813"/>
                </a:cubicBezTo>
                <a:cubicBezTo>
                  <a:pt x="1607125" y="5602838"/>
                  <a:pt x="2555378" y="4969130"/>
                  <a:pt x="2555378" y="3621655"/>
                </a:cubicBezTo>
                <a:cubicBezTo>
                  <a:pt x="2555378" y="2093191"/>
                  <a:pt x="1969579" y="754640"/>
                  <a:pt x="920818" y="14996"/>
                </a:cubicBezTo>
                <a:close/>
              </a:path>
            </a:pathLst>
          </a:custGeom>
        </p:spPr>
      </p:pic>
      <p:sp>
        <p:nvSpPr>
          <p:cNvPr id="16" name="Freeform: Shape 15">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useBgFill="1">
        <p:nvSpPr>
          <p:cNvPr id="18" name="Freeform: Shape 17">
            <a:extLst>
              <a:ext uri="{FF2B5EF4-FFF2-40B4-BE49-F238E27FC236}">
                <a16:creationId xmlns:a16="http://schemas.microsoft.com/office/drawing/2014/main" id="{CA35125A-A1A4-40EB-B5EE-4371BC4DD4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47004" cy="6858000"/>
          </a:xfrm>
          <a:custGeom>
            <a:avLst/>
            <a:gdLst>
              <a:gd name="connsiteX0" fmla="*/ 39602 w 7347004"/>
              <a:gd name="connsiteY0" fmla="*/ 0 h 6858000"/>
              <a:gd name="connsiteX1" fmla="*/ 5675927 w 7347004"/>
              <a:gd name="connsiteY1" fmla="*/ 0 h 6858000"/>
              <a:gd name="connsiteX2" fmla="*/ 5698706 w 7347004"/>
              <a:gd name="connsiteY2" fmla="*/ 14997 h 6858000"/>
              <a:gd name="connsiteX3" fmla="*/ 7347004 w 7347004"/>
              <a:gd name="connsiteY3" fmla="*/ 3621656 h 6858000"/>
              <a:gd name="connsiteX4" fmla="*/ 5417159 w 7347004"/>
              <a:gd name="connsiteY4" fmla="*/ 6374814 h 6858000"/>
              <a:gd name="connsiteX5" fmla="*/ 4885213 w 7347004"/>
              <a:gd name="connsiteY5" fmla="*/ 6780599 h 6858000"/>
              <a:gd name="connsiteX6" fmla="*/ 4770148 w 7347004"/>
              <a:gd name="connsiteY6" fmla="*/ 6858000 h 6858000"/>
              <a:gd name="connsiteX7" fmla="*/ 850790 w 7347004"/>
              <a:gd name="connsiteY7" fmla="*/ 6858000 h 6858000"/>
              <a:gd name="connsiteX8" fmla="*/ 39602 w 7347004"/>
              <a:gd name="connsiteY8" fmla="*/ 6858000 h 6858000"/>
              <a:gd name="connsiteX9" fmla="*/ 0 w 7347004"/>
              <a:gd name="connsiteY9" fmla="*/ 6858000 h 6858000"/>
              <a:gd name="connsiteX10" fmla="*/ 0 w 7347004"/>
              <a:gd name="connsiteY10" fmla="*/ 1 h 6858000"/>
              <a:gd name="connsiteX11" fmla="*/ 39602 w 7347004"/>
              <a:gd name="connsiteY11"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47004" h="6858000">
                <a:moveTo>
                  <a:pt x="39602" y="0"/>
                </a:moveTo>
                <a:lnTo>
                  <a:pt x="5675927" y="0"/>
                </a:lnTo>
                <a:lnTo>
                  <a:pt x="5698706" y="14997"/>
                </a:lnTo>
                <a:cubicBezTo>
                  <a:pt x="6756281" y="754641"/>
                  <a:pt x="7347004" y="2093192"/>
                  <a:pt x="7347004" y="3621656"/>
                </a:cubicBezTo>
                <a:cubicBezTo>
                  <a:pt x="7347004" y="4969131"/>
                  <a:pt x="6390781" y="5602839"/>
                  <a:pt x="5417159" y="6374814"/>
                </a:cubicBezTo>
                <a:cubicBezTo>
                  <a:pt x="5239858" y="6515397"/>
                  <a:pt x="5064178" y="6653108"/>
                  <a:pt x="4885213" y="6780599"/>
                </a:cubicBezTo>
                <a:lnTo>
                  <a:pt x="4770148" y="6858000"/>
                </a:lnTo>
                <a:lnTo>
                  <a:pt x="850790" y="6858000"/>
                </a:lnTo>
                <a:lnTo>
                  <a:pt x="39602" y="6858000"/>
                </a:lnTo>
                <a:lnTo>
                  <a:pt x="0" y="6858000"/>
                </a:lnTo>
                <a:lnTo>
                  <a:pt x="0" y="1"/>
                </a:lnTo>
                <a:lnTo>
                  <a:pt x="39602" y="1"/>
                </a:ln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prstClr val="white"/>
              </a:solidFill>
              <a:latin typeface="Meiryo"/>
            </a:endParaRPr>
          </a:p>
        </p:txBody>
      </p:sp>
      <p:sp>
        <p:nvSpPr>
          <p:cNvPr id="20" name="Freeform: Shape 19">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9034"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0895869F-84AE-FDCB-089B-9666F87BDCCD}"/>
              </a:ext>
            </a:extLst>
          </p:cNvPr>
          <p:cNvSpPr>
            <a:spLocks noGrp="1"/>
          </p:cNvSpPr>
          <p:nvPr>
            <p:ph type="title"/>
          </p:nvPr>
        </p:nvSpPr>
        <p:spPr>
          <a:xfrm>
            <a:off x="1179576" y="442913"/>
            <a:ext cx="4780129" cy="776287"/>
          </a:xfrm>
        </p:spPr>
        <p:txBody>
          <a:bodyPr anchor="b">
            <a:normAutofit/>
          </a:bodyPr>
          <a:lstStyle/>
          <a:p>
            <a:r>
              <a:rPr lang="en-CA" sz="3600" dirty="0">
                <a:solidFill>
                  <a:srgbClr val="FF0000"/>
                </a:solidFill>
              </a:rPr>
              <a:t>Recommendations</a:t>
            </a:r>
          </a:p>
        </p:txBody>
      </p:sp>
      <p:sp>
        <p:nvSpPr>
          <p:cNvPr id="3" name="Content Placeholder 2">
            <a:extLst>
              <a:ext uri="{FF2B5EF4-FFF2-40B4-BE49-F238E27FC236}">
                <a16:creationId xmlns:a16="http://schemas.microsoft.com/office/drawing/2014/main" id="{C134672B-80DA-874D-73AF-CD6CAE032369}"/>
              </a:ext>
            </a:extLst>
          </p:cNvPr>
          <p:cNvSpPr>
            <a:spLocks noGrp="1"/>
          </p:cNvSpPr>
          <p:nvPr>
            <p:ph idx="1"/>
          </p:nvPr>
        </p:nvSpPr>
        <p:spPr>
          <a:xfrm>
            <a:off x="200025" y="1428750"/>
            <a:ext cx="6064298" cy="4535488"/>
          </a:xfrm>
        </p:spPr>
        <p:txBody>
          <a:bodyPr>
            <a:normAutofit fontScale="92500" lnSpcReduction="20000"/>
          </a:bodyPr>
          <a:lstStyle/>
          <a:p>
            <a:r>
              <a:rPr lang="en-US" sz="2000" dirty="0">
                <a:latin typeface="Circular"/>
              </a:rPr>
              <a:t>Using reviews to improve your hosting routine</a:t>
            </a:r>
          </a:p>
          <a:p>
            <a:r>
              <a:rPr lang="en-US" sz="2000" b="0" i="0" dirty="0">
                <a:effectLst/>
                <a:latin typeface="Circular"/>
              </a:rPr>
              <a:t>Update your photos, add details, and offer value to attract more guests.</a:t>
            </a:r>
          </a:p>
          <a:p>
            <a:pPr>
              <a:buFont typeface="Arial" panose="020B0604020202020204" pitchFamily="34" charset="0"/>
              <a:buChar char="•"/>
            </a:pPr>
            <a:r>
              <a:rPr lang="en-US" sz="2000" b="0" i="0" dirty="0">
                <a:effectLst/>
                <a:latin typeface="Circular"/>
              </a:rPr>
              <a:t>Communicate with guests quickly and clearly</a:t>
            </a:r>
          </a:p>
          <a:p>
            <a:pPr>
              <a:buFont typeface="Arial" panose="020B0604020202020204" pitchFamily="34" charset="0"/>
              <a:buChar char="•"/>
            </a:pPr>
            <a:r>
              <a:rPr lang="en-US" sz="2000" b="0" i="0" dirty="0">
                <a:effectLst/>
                <a:latin typeface="Circular"/>
              </a:rPr>
              <a:t>Keep your space clean, comfortable, and clutter-free</a:t>
            </a:r>
          </a:p>
          <a:p>
            <a:pPr>
              <a:buFont typeface="Arial" panose="020B0604020202020204" pitchFamily="34" charset="0"/>
              <a:buChar char="•"/>
            </a:pPr>
            <a:r>
              <a:rPr lang="en-US" sz="2000" b="0" i="0" dirty="0">
                <a:effectLst/>
                <a:latin typeface="Circular"/>
              </a:rPr>
              <a:t>Add local touches where you can, from artwork to bath products</a:t>
            </a:r>
          </a:p>
          <a:p>
            <a:pPr>
              <a:buFont typeface="Arial" panose="020B0604020202020204" pitchFamily="34" charset="0"/>
              <a:buChar char="•"/>
            </a:pPr>
            <a:r>
              <a:rPr lang="en-US" sz="2000" b="0" i="0" dirty="0">
                <a:effectLst/>
                <a:latin typeface="Circular"/>
              </a:rPr>
              <a:t>Give guests the experience you’d like to have if you were staying in the space</a:t>
            </a:r>
          </a:p>
          <a:p>
            <a:pPr>
              <a:buFont typeface="Arial" panose="020B0604020202020204" pitchFamily="34" charset="0"/>
              <a:buChar char="•"/>
            </a:pPr>
            <a:r>
              <a:rPr lang="en-US" sz="2000">
                <a:latin typeface="Circular"/>
              </a:rPr>
              <a:t>Implementing </a:t>
            </a:r>
            <a:r>
              <a:rPr lang="en-US" sz="2000" dirty="0">
                <a:latin typeface="Circular"/>
              </a:rPr>
              <a:t>ORM(Online Reputation Management) technique to improve business reputation online.</a:t>
            </a:r>
            <a:endParaRPr lang="en-US" sz="2000" b="0" i="0" dirty="0">
              <a:effectLst/>
              <a:latin typeface="Circular"/>
            </a:endParaRPr>
          </a:p>
          <a:p>
            <a:r>
              <a:rPr lang="en-US" sz="2000" b="0" i="0" dirty="0">
                <a:effectLst/>
                <a:latin typeface="Circular"/>
              </a:rPr>
              <a:t>Address negative reviews with concrete details about improvements.</a:t>
            </a:r>
          </a:p>
          <a:p>
            <a:pPr lvl="1"/>
            <a:r>
              <a:rPr lang="en-US" sz="2000" b="0" i="0" dirty="0">
                <a:effectLst/>
                <a:latin typeface="Circular"/>
              </a:rPr>
              <a:t>Writing a short, friendly public reply to a negative review gives you the chance to share how you’re making improvements.</a:t>
            </a:r>
          </a:p>
          <a:p>
            <a:pPr marL="457200" lvl="1" indent="0">
              <a:buNone/>
            </a:pPr>
            <a:endParaRPr lang="en-CA" sz="1300" b="0" i="0" dirty="0">
              <a:effectLst/>
              <a:latin typeface="Circular"/>
            </a:endParaRPr>
          </a:p>
        </p:txBody>
      </p:sp>
    </p:spTree>
    <p:extLst>
      <p:ext uri="{BB962C8B-B14F-4D97-AF65-F5344CB8AC3E}">
        <p14:creationId xmlns:p14="http://schemas.microsoft.com/office/powerpoint/2010/main" val="2999946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2587ECF-85E9-4393-9D87-8EB6F3F6C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F33F19-9806-75C1-B759-04EA7E3BFBE6}"/>
              </a:ext>
            </a:extLst>
          </p:cNvPr>
          <p:cNvSpPr>
            <a:spLocks noGrp="1"/>
          </p:cNvSpPr>
          <p:nvPr>
            <p:ph type="title"/>
          </p:nvPr>
        </p:nvSpPr>
        <p:spPr>
          <a:xfrm>
            <a:off x="838199" y="537883"/>
            <a:ext cx="4783697" cy="633692"/>
          </a:xfrm>
        </p:spPr>
        <p:txBody>
          <a:bodyPr anchor="b">
            <a:normAutofit fontScale="90000"/>
          </a:bodyPr>
          <a:lstStyle/>
          <a:p>
            <a:r>
              <a:rPr lang="en-CA" sz="4000" dirty="0"/>
              <a:t>References</a:t>
            </a:r>
          </a:p>
        </p:txBody>
      </p:sp>
      <p:sp>
        <p:nvSpPr>
          <p:cNvPr id="3" name="Content Placeholder 2">
            <a:extLst>
              <a:ext uri="{FF2B5EF4-FFF2-40B4-BE49-F238E27FC236}">
                <a16:creationId xmlns:a16="http://schemas.microsoft.com/office/drawing/2014/main" id="{3C1432DF-4F2D-CB73-52FD-F38E11941DEA}"/>
              </a:ext>
            </a:extLst>
          </p:cNvPr>
          <p:cNvSpPr>
            <a:spLocks noGrp="1"/>
          </p:cNvSpPr>
          <p:nvPr>
            <p:ph idx="1"/>
          </p:nvPr>
        </p:nvSpPr>
        <p:spPr>
          <a:xfrm>
            <a:off x="256521" y="1485901"/>
            <a:ext cx="5839479" cy="4634006"/>
          </a:xfrm>
        </p:spPr>
        <p:txBody>
          <a:bodyPr>
            <a:normAutofit/>
          </a:bodyPr>
          <a:lstStyle/>
          <a:p>
            <a:r>
              <a:rPr lang="en-CA" sz="1600" dirty="0">
                <a:hlinkClick r:id="rId2"/>
              </a:rPr>
              <a:t>https://www.airbnb.ca/resources/hosting-homes/a/get-more-5-star-reviews-95</a:t>
            </a:r>
            <a:endParaRPr lang="en-CA" sz="1600" dirty="0"/>
          </a:p>
          <a:p>
            <a:r>
              <a:rPr lang="en-CA" sz="1600" dirty="0">
                <a:hlinkClick r:id="rId3"/>
              </a:rPr>
              <a:t>https://www.airbnb.ca/resources/hosting-homes/a/using-reviews-to-improve-your-hosting-routine-375</a:t>
            </a:r>
            <a:endParaRPr lang="en-CA" sz="1600" dirty="0"/>
          </a:p>
          <a:p>
            <a:r>
              <a:rPr lang="en-CA" sz="1600" dirty="0">
                <a:hlinkClick r:id="rId4"/>
              </a:rPr>
              <a:t>https://www.airbnb.ca/resources/hosting-homes/a/how-to-improve-your-listing-as-you-go-43</a:t>
            </a:r>
            <a:endParaRPr lang="en-CA" sz="1600" dirty="0"/>
          </a:p>
          <a:p>
            <a:r>
              <a:rPr lang="en-CA" sz="1600" dirty="0">
                <a:hlinkClick r:id="rId5"/>
              </a:rPr>
              <a:t>https://www.start.io/blog/airbnb-target-market-segmentation-customer-profile-brand-positioning/</a:t>
            </a:r>
            <a:endParaRPr lang="en-CA" sz="1600" dirty="0"/>
          </a:p>
          <a:p>
            <a:r>
              <a:rPr lang="en-CA" sz="1600" dirty="0">
                <a:hlinkClick r:id="rId6"/>
              </a:rPr>
              <a:t>https://research-methodology.net/airbnb-segmentation-targeting-positioning/</a:t>
            </a:r>
            <a:endParaRPr lang="en-CA" sz="1600" dirty="0"/>
          </a:p>
          <a:p>
            <a:r>
              <a:rPr lang="en-CA" sz="1600" dirty="0">
                <a:hlinkClick r:id="rId7"/>
              </a:rPr>
              <a:t>https://news.airbnb.com/about-us/</a:t>
            </a:r>
            <a:endParaRPr lang="en-CA" sz="1600" dirty="0"/>
          </a:p>
          <a:p>
            <a:r>
              <a:rPr lang="en-CA" sz="1600" dirty="0">
                <a:hlinkClick r:id="rId8"/>
              </a:rPr>
              <a:t>https://www.businessofapps.com/data/airbnb-statistics/</a:t>
            </a:r>
            <a:endParaRPr lang="en-CA" sz="1600" dirty="0"/>
          </a:p>
          <a:p>
            <a:r>
              <a:rPr lang="en-CA" sz="1600" dirty="0">
                <a:hlinkClick r:id="rId9"/>
              </a:rPr>
              <a:t>https://medium.com/@techinveststrat/airbnb-a-master-of-economic-disruption-and-the-ai-enhanced-future-cb846f434f65</a:t>
            </a:r>
            <a:endParaRPr lang="en-CA" sz="1600" dirty="0"/>
          </a:p>
          <a:p>
            <a:pPr marL="0" indent="0">
              <a:buNone/>
            </a:pPr>
            <a:endParaRPr lang="en-CA" sz="1600" dirty="0"/>
          </a:p>
        </p:txBody>
      </p:sp>
      <p:pic>
        <p:nvPicPr>
          <p:cNvPr id="7" name="Graphic 6" descr="Poi">
            <a:extLst>
              <a:ext uri="{FF2B5EF4-FFF2-40B4-BE49-F238E27FC236}">
                <a16:creationId xmlns:a16="http://schemas.microsoft.com/office/drawing/2014/main" id="{239E4124-0CED-FFCA-B7A2-AD89BD53D478}"/>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5988424" y="646206"/>
            <a:ext cx="5365375" cy="5365375"/>
          </a:xfrm>
          <a:prstGeom prst="rect">
            <a:avLst/>
          </a:prstGeom>
        </p:spPr>
      </p:pic>
    </p:spTree>
    <p:extLst>
      <p:ext uri="{BB962C8B-B14F-4D97-AF65-F5344CB8AC3E}">
        <p14:creationId xmlns:p14="http://schemas.microsoft.com/office/powerpoint/2010/main" val="523403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54775C5-6D44-1776-8891-D16F8F9D0B1B}"/>
              </a:ext>
            </a:extLst>
          </p:cNvPr>
          <p:cNvSpPr txBox="1"/>
          <p:nvPr/>
        </p:nvSpPr>
        <p:spPr>
          <a:xfrm>
            <a:off x="838201" y="365125"/>
            <a:ext cx="5251316"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dirty="0">
                <a:solidFill>
                  <a:srgbClr val="FF0000"/>
                </a:solidFill>
                <a:effectLst>
                  <a:outerShdw blurRad="38100" dist="38100" dir="2700000" algn="tl">
                    <a:srgbClr val="000000">
                      <a:alpha val="43137"/>
                    </a:srgbClr>
                  </a:outerShdw>
                </a:effectLst>
                <a:latin typeface="+mj-lt"/>
                <a:ea typeface="+mj-ea"/>
                <a:cs typeface="+mj-cs"/>
              </a:rPr>
              <a:t>INTRODUCTION</a:t>
            </a:r>
          </a:p>
        </p:txBody>
      </p:sp>
      <p:sp>
        <p:nvSpPr>
          <p:cNvPr id="4" name="TextBox 3">
            <a:extLst>
              <a:ext uri="{FF2B5EF4-FFF2-40B4-BE49-F238E27FC236}">
                <a16:creationId xmlns:a16="http://schemas.microsoft.com/office/drawing/2014/main" id="{4FDA0155-500E-5BA3-D703-A7543F3282AC}"/>
              </a:ext>
            </a:extLst>
          </p:cNvPr>
          <p:cNvSpPr txBox="1"/>
          <p:nvPr/>
        </p:nvSpPr>
        <p:spPr>
          <a:xfrm>
            <a:off x="838200" y="2333297"/>
            <a:ext cx="4619621" cy="3843666"/>
          </a:xfrm>
          <a:prstGeom prst="rect">
            <a:avLst/>
          </a:prstGeom>
        </p:spPr>
        <p:txBody>
          <a:bodyPr vert="horz" lIns="91440" tIns="45720" rIns="91440" bIns="45720" rtlCol="0">
            <a:normAutofit/>
          </a:bodyPr>
          <a:lstStyle/>
          <a:p>
            <a:pPr marL="342900" indent="-342900">
              <a:lnSpc>
                <a:spcPct val="90000"/>
              </a:lnSpc>
              <a:spcAft>
                <a:spcPts val="600"/>
              </a:spcAft>
              <a:buFont typeface="Arial" panose="020B0604020202020204" pitchFamily="34" charset="0"/>
              <a:buChar char="•"/>
            </a:pPr>
            <a:r>
              <a:rPr lang="en-US" sz="2000" b="0" i="0" dirty="0">
                <a:solidFill>
                  <a:schemeClr val="accent1">
                    <a:lumMod val="50000"/>
                  </a:schemeClr>
                </a:solidFill>
                <a:effectLst/>
              </a:rPr>
              <a:t>Airbnb was born in 2007 when two Hosts welcomed three guests to their San Francisco home.</a:t>
            </a:r>
          </a:p>
          <a:p>
            <a:pPr marL="342900" indent="-342900">
              <a:lnSpc>
                <a:spcPct val="90000"/>
              </a:lnSpc>
              <a:spcAft>
                <a:spcPts val="600"/>
              </a:spcAft>
              <a:buFont typeface="Arial" panose="020B0604020202020204" pitchFamily="34" charset="0"/>
              <a:buChar char="•"/>
            </a:pPr>
            <a:r>
              <a:rPr lang="en-US" sz="2000" b="0" i="0" dirty="0">
                <a:solidFill>
                  <a:schemeClr val="accent1">
                    <a:lumMod val="50000"/>
                  </a:schemeClr>
                </a:solidFill>
                <a:effectLst/>
              </a:rPr>
              <a:t>Since then, it grew to over 4 million Hosts who have welcomed over 1.5 billion guest arrivals in almost every country across the globe.</a:t>
            </a:r>
          </a:p>
          <a:p>
            <a:pPr marL="342900" indent="-342900">
              <a:lnSpc>
                <a:spcPct val="90000"/>
              </a:lnSpc>
              <a:spcAft>
                <a:spcPts val="600"/>
              </a:spcAft>
              <a:buFont typeface="Arial" panose="020B0604020202020204" pitchFamily="34" charset="0"/>
              <a:buChar char="•"/>
            </a:pPr>
            <a:r>
              <a:rPr lang="en-US" sz="2000" b="0" i="0" dirty="0">
                <a:solidFill>
                  <a:schemeClr val="accent1">
                    <a:lumMod val="50000"/>
                  </a:schemeClr>
                </a:solidFill>
                <a:effectLst/>
              </a:rPr>
              <a:t>Every day, Hosts offer unique stays and experiences that make it possible for guests to connect with communities in a more authentic way.</a:t>
            </a:r>
            <a:endParaRPr lang="en-US" sz="2000" dirty="0">
              <a:solidFill>
                <a:schemeClr val="accent1">
                  <a:lumMod val="50000"/>
                </a:schemeClr>
              </a:solidFill>
            </a:endParaRPr>
          </a:p>
        </p:txBody>
      </p:sp>
      <p:pic>
        <p:nvPicPr>
          <p:cNvPr id="2" name="Picture 1" descr="A close up of coins">
            <a:extLst>
              <a:ext uri="{FF2B5EF4-FFF2-40B4-BE49-F238E27FC236}">
                <a16:creationId xmlns:a16="http://schemas.microsoft.com/office/drawing/2014/main" id="{170CBDDE-E741-EF28-4930-00788B0FB682}"/>
              </a:ext>
            </a:extLst>
          </p:cNvPr>
          <p:cNvPicPr>
            <a:picLocks noChangeAspect="1"/>
          </p:cNvPicPr>
          <p:nvPr/>
        </p:nvPicPr>
        <p:blipFill rotWithShape="1">
          <a:blip r:embed="rId2">
            <a:extLst>
              <a:ext uri="{28A0092B-C50C-407E-A947-70E740481C1C}">
                <a14:useLocalDpi xmlns:a14="http://schemas.microsoft.com/office/drawing/2010/main" val="0"/>
              </a:ext>
            </a:extLst>
          </a:blip>
          <a:srcRect l="8346" r="42747"/>
          <a:stretch/>
        </p:blipFill>
        <p:spPr>
          <a:xfrm>
            <a:off x="6229215" y="381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6495600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glass of wine with a note on it&#10;&#10;Description automatically generated">
            <a:extLst>
              <a:ext uri="{FF2B5EF4-FFF2-40B4-BE49-F238E27FC236}">
                <a16:creationId xmlns:a16="http://schemas.microsoft.com/office/drawing/2014/main" id="{842A6C06-4124-529B-1531-2B2225490AF1}"/>
              </a:ext>
            </a:extLst>
          </p:cNvPr>
          <p:cNvPicPr>
            <a:picLocks noChangeAspect="1"/>
          </p:cNvPicPr>
          <p:nvPr/>
        </p:nvPicPr>
        <p:blipFill rotWithShape="1">
          <a:blip r:embed="rId2">
            <a:extLst>
              <a:ext uri="{28A0092B-C50C-407E-A947-70E740481C1C}">
                <a14:useLocalDpi xmlns:a14="http://schemas.microsoft.com/office/drawing/2010/main" val="0"/>
              </a:ext>
            </a:extLst>
          </a:blip>
          <a:srcRect t="40498" b="6778"/>
          <a:stretch/>
        </p:blipFill>
        <p:spPr>
          <a:xfrm>
            <a:off x="20" y="1282"/>
            <a:ext cx="12191980" cy="6856718"/>
          </a:xfrm>
          <a:prstGeom prst="rect">
            <a:avLst/>
          </a:prstGeom>
        </p:spPr>
      </p:pic>
    </p:spTree>
    <p:extLst>
      <p:ext uri="{BB962C8B-B14F-4D97-AF65-F5344CB8AC3E}">
        <p14:creationId xmlns:p14="http://schemas.microsoft.com/office/powerpoint/2010/main" val="497661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diagram of a business">
            <a:extLst>
              <a:ext uri="{FF2B5EF4-FFF2-40B4-BE49-F238E27FC236}">
                <a16:creationId xmlns:a16="http://schemas.microsoft.com/office/drawing/2014/main" id="{725931ED-6C5B-E6EA-89E1-8F75CE8EEF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2073945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F09319B-8A82-E8F0-E689-C5A17BE032C8}"/>
              </a:ext>
            </a:extLst>
          </p:cNvPr>
          <p:cNvSpPr txBox="1"/>
          <p:nvPr/>
        </p:nvSpPr>
        <p:spPr>
          <a:xfrm>
            <a:off x="1628775" y="314325"/>
            <a:ext cx="9039225" cy="646331"/>
          </a:xfrm>
          <a:prstGeom prst="rect">
            <a:avLst/>
          </a:prstGeom>
          <a:noFill/>
        </p:spPr>
        <p:txBody>
          <a:bodyPr wrap="square" rtlCol="0">
            <a:spAutoFit/>
          </a:bodyPr>
          <a:lstStyle/>
          <a:p>
            <a:pPr algn="ctr"/>
            <a:r>
              <a:rPr lang="en-CA" sz="3600" b="1" dirty="0">
                <a:solidFill>
                  <a:srgbClr val="FF0000"/>
                </a:solidFill>
                <a:effectLst>
                  <a:outerShdw blurRad="38100" dist="38100" dir="2700000" algn="tl">
                    <a:srgbClr val="000000">
                      <a:alpha val="43137"/>
                    </a:srgbClr>
                  </a:outerShdw>
                </a:effectLst>
              </a:rPr>
              <a:t>4 P’s for Airbnb Marketing Strategy</a:t>
            </a:r>
          </a:p>
        </p:txBody>
      </p:sp>
      <p:pic>
        <p:nvPicPr>
          <p:cNvPr id="9" name="Picture 8" descr="A logo with colorful lines">
            <a:extLst>
              <a:ext uri="{FF2B5EF4-FFF2-40B4-BE49-F238E27FC236}">
                <a16:creationId xmlns:a16="http://schemas.microsoft.com/office/drawing/2014/main" id="{2263ACD0-6AFF-93C3-1544-C1B99B9C5F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1301" y="2174032"/>
            <a:ext cx="5605929" cy="2585323"/>
          </a:xfrm>
          <a:prstGeom prst="rect">
            <a:avLst/>
          </a:prstGeom>
        </p:spPr>
      </p:pic>
      <p:sp>
        <p:nvSpPr>
          <p:cNvPr id="11" name="TextBox 10">
            <a:extLst>
              <a:ext uri="{FF2B5EF4-FFF2-40B4-BE49-F238E27FC236}">
                <a16:creationId xmlns:a16="http://schemas.microsoft.com/office/drawing/2014/main" id="{CAF00161-2CF8-35C9-A817-7C3D21A96DBC}"/>
              </a:ext>
            </a:extLst>
          </p:cNvPr>
          <p:cNvSpPr txBox="1"/>
          <p:nvPr/>
        </p:nvSpPr>
        <p:spPr>
          <a:xfrm>
            <a:off x="671804" y="844422"/>
            <a:ext cx="2702966" cy="1968759"/>
          </a:xfrm>
          <a:prstGeom prst="rect">
            <a:avLst/>
          </a:prstGeom>
          <a:noFill/>
        </p:spPr>
        <p:txBody>
          <a:bodyPr wrap="square" rtlCol="0">
            <a:spAutoFit/>
          </a:bodyPr>
          <a:lstStyle/>
          <a:p>
            <a:endParaRPr lang="en-CA" dirty="0"/>
          </a:p>
        </p:txBody>
      </p:sp>
      <p:sp>
        <p:nvSpPr>
          <p:cNvPr id="13" name="TextBox 12">
            <a:extLst>
              <a:ext uri="{FF2B5EF4-FFF2-40B4-BE49-F238E27FC236}">
                <a16:creationId xmlns:a16="http://schemas.microsoft.com/office/drawing/2014/main" id="{6F455F47-AB1F-92E9-7D56-DF147A0357E1}"/>
              </a:ext>
            </a:extLst>
          </p:cNvPr>
          <p:cNvSpPr txBox="1"/>
          <p:nvPr/>
        </p:nvSpPr>
        <p:spPr>
          <a:xfrm>
            <a:off x="508335" y="1366765"/>
            <a:ext cx="2469502" cy="1754326"/>
          </a:xfrm>
          <a:prstGeom prst="rect">
            <a:avLst/>
          </a:prstGeom>
          <a:solidFill>
            <a:srgbClr val="C6D9D8"/>
          </a:solidFill>
        </p:spPr>
        <p:txBody>
          <a:bodyPr wrap="square" rtlCol="0">
            <a:spAutoFit/>
          </a:bodyPr>
          <a:lstStyle/>
          <a:p>
            <a:r>
              <a:rPr lang="en-US" b="1" dirty="0"/>
              <a:t>Platform that connects hosts offering place range from shared rooms to private islands with guests seeking places to stay.</a:t>
            </a:r>
          </a:p>
        </p:txBody>
      </p:sp>
      <p:sp>
        <p:nvSpPr>
          <p:cNvPr id="15" name="TextBox 14">
            <a:extLst>
              <a:ext uri="{FF2B5EF4-FFF2-40B4-BE49-F238E27FC236}">
                <a16:creationId xmlns:a16="http://schemas.microsoft.com/office/drawing/2014/main" id="{D665B9B6-58CF-B583-FB76-D867E7B12FA9}"/>
              </a:ext>
            </a:extLst>
          </p:cNvPr>
          <p:cNvSpPr txBox="1"/>
          <p:nvPr/>
        </p:nvSpPr>
        <p:spPr>
          <a:xfrm>
            <a:off x="508136" y="3429000"/>
            <a:ext cx="2469701" cy="1754326"/>
          </a:xfrm>
          <a:prstGeom prst="rect">
            <a:avLst/>
          </a:prstGeom>
          <a:solidFill>
            <a:srgbClr val="684260"/>
          </a:solidFill>
        </p:spPr>
        <p:txBody>
          <a:bodyPr wrap="square" rtlCol="0">
            <a:spAutoFit/>
          </a:bodyPr>
          <a:lstStyle/>
          <a:p>
            <a:r>
              <a:rPr lang="en-US" b="1" dirty="0"/>
              <a:t>Promotions</a:t>
            </a:r>
            <a:r>
              <a:rPr lang="en-US" b="0" i="0" dirty="0">
                <a:solidFill>
                  <a:srgbClr val="E8EAED"/>
                </a:solidFill>
                <a:effectLst/>
                <a:latin typeface="Google Sans"/>
              </a:rPr>
              <a:t> </a:t>
            </a:r>
            <a:r>
              <a:rPr lang="en-US" b="1" dirty="0"/>
              <a:t>are done to create social buzz about the Airbnb brand through social media accounts and word-of-mouth.</a:t>
            </a:r>
            <a:endParaRPr lang="en-CA" b="1" dirty="0"/>
          </a:p>
        </p:txBody>
      </p:sp>
      <p:sp>
        <p:nvSpPr>
          <p:cNvPr id="16" name="TextBox 15">
            <a:extLst>
              <a:ext uri="{FF2B5EF4-FFF2-40B4-BE49-F238E27FC236}">
                <a16:creationId xmlns:a16="http://schemas.microsoft.com/office/drawing/2014/main" id="{CA298D1B-76D6-CF37-A446-34388C7F339F}"/>
              </a:ext>
            </a:extLst>
          </p:cNvPr>
          <p:cNvSpPr txBox="1"/>
          <p:nvPr/>
        </p:nvSpPr>
        <p:spPr>
          <a:xfrm>
            <a:off x="9050694" y="1296869"/>
            <a:ext cx="2469502" cy="2246769"/>
          </a:xfrm>
          <a:prstGeom prst="rect">
            <a:avLst/>
          </a:prstGeom>
          <a:solidFill>
            <a:srgbClr val="E6BC6E"/>
          </a:solidFill>
        </p:spPr>
        <p:txBody>
          <a:bodyPr wrap="square" rtlCol="0">
            <a:spAutoFit/>
          </a:bodyPr>
          <a:lstStyle/>
          <a:p>
            <a:r>
              <a:rPr lang="en-US" sz="2000" dirty="0">
                <a:ln w="0"/>
                <a:effectLst>
                  <a:outerShdw blurRad="38100" dist="19050" dir="2700000" algn="tl" rotWithShape="0">
                    <a:schemeClr val="dk1">
                      <a:alpha val="40000"/>
                    </a:schemeClr>
                  </a:outerShdw>
                </a:effectLst>
              </a:rPr>
              <a:t>Initially it priced accommodations below hotel rates. Airbnb charges a service fee of 3% for hosts and 14.2% for guests.</a:t>
            </a:r>
            <a:endParaRPr lang="en-CA" sz="2000" dirty="0">
              <a:ln w="0"/>
              <a:effectLst>
                <a:outerShdw blurRad="38100" dist="19050" dir="2700000" algn="tl" rotWithShape="0">
                  <a:schemeClr val="dk1">
                    <a:alpha val="40000"/>
                  </a:schemeClr>
                </a:outerShdw>
              </a:effectLst>
            </a:endParaRPr>
          </a:p>
        </p:txBody>
      </p:sp>
      <p:sp>
        <p:nvSpPr>
          <p:cNvPr id="17" name="TextBox 16">
            <a:extLst>
              <a:ext uri="{FF2B5EF4-FFF2-40B4-BE49-F238E27FC236}">
                <a16:creationId xmlns:a16="http://schemas.microsoft.com/office/drawing/2014/main" id="{8CA178E8-1D85-78BC-EDD3-7B0A4A5DF59F}"/>
              </a:ext>
            </a:extLst>
          </p:cNvPr>
          <p:cNvSpPr txBox="1"/>
          <p:nvPr/>
        </p:nvSpPr>
        <p:spPr>
          <a:xfrm>
            <a:off x="9050694" y="3943747"/>
            <a:ext cx="2348204" cy="1631216"/>
          </a:xfrm>
          <a:prstGeom prst="rect">
            <a:avLst/>
          </a:prstGeom>
          <a:solidFill>
            <a:srgbClr val="BECFE1"/>
          </a:solidFill>
        </p:spPr>
        <p:txBody>
          <a:bodyPr wrap="square" rtlCol="0">
            <a:spAutoFit/>
          </a:bodyPr>
          <a:lstStyle/>
          <a:p>
            <a:r>
              <a:rPr lang="en-US" sz="2000" b="1" dirty="0"/>
              <a:t>Airbnb boasts &gt;7M active listings in 220+ countries, with 4M+ hosts globally as of 2022/23.</a:t>
            </a:r>
            <a:endParaRPr lang="en-CA" sz="2000" b="1" dirty="0"/>
          </a:p>
        </p:txBody>
      </p:sp>
      <p:pic>
        <p:nvPicPr>
          <p:cNvPr id="2" name="Picture 1" descr="A close-up of a sign">
            <a:extLst>
              <a:ext uri="{FF2B5EF4-FFF2-40B4-BE49-F238E27FC236}">
                <a16:creationId xmlns:a16="http://schemas.microsoft.com/office/drawing/2014/main" id="{6629EE2E-B505-78CB-4C19-CE800C3D1561}"/>
              </a:ext>
            </a:extLst>
          </p:cNvPr>
          <p:cNvPicPr>
            <a:picLocks noChangeAspect="1"/>
          </p:cNvPicPr>
          <p:nvPr/>
        </p:nvPicPr>
        <p:blipFill>
          <a:blip r:embed="rId3">
            <a:alphaModFix amt="20000"/>
            <a:extLst>
              <a:ext uri="{BEBA8EAE-BF5A-486C-A8C5-ECC9F3942E4B}">
                <a14:imgProps xmlns:a14="http://schemas.microsoft.com/office/drawing/2010/main">
                  <a14:imgLayer r:embed="rId4">
                    <a14:imgEffect>
                      <a14:artisticGlowDiffused/>
                    </a14:imgEffect>
                  </a14:imgLayer>
                </a14:imgProps>
              </a:ext>
              <a:ext uri="{28A0092B-C50C-407E-A947-70E740481C1C}">
                <a14:useLocalDpi xmlns:a14="http://schemas.microsoft.com/office/drawing/2010/main" val="0"/>
              </a:ext>
            </a:extLst>
          </a:blip>
          <a:stretch>
            <a:fillRect/>
          </a:stretch>
        </p:blipFill>
        <p:spPr>
          <a:xfrm>
            <a:off x="-65314" y="25239"/>
            <a:ext cx="12309700" cy="6882908"/>
          </a:xfrm>
          <a:prstGeom prst="rect">
            <a:avLst/>
          </a:prstGeom>
        </p:spPr>
      </p:pic>
    </p:spTree>
    <p:extLst>
      <p:ext uri="{BB962C8B-B14F-4D97-AF65-F5344CB8AC3E}">
        <p14:creationId xmlns:p14="http://schemas.microsoft.com/office/powerpoint/2010/main" val="1815963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2BA2BD9-7B54-4190-8F06-3EF3658A0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urple and yellow rectangular object with white text">
            <a:extLst>
              <a:ext uri="{FF2B5EF4-FFF2-40B4-BE49-F238E27FC236}">
                <a16:creationId xmlns:a16="http://schemas.microsoft.com/office/drawing/2014/main" id="{A6688E35-402A-2BD3-D3D9-498CA74A8CDF}"/>
              </a:ext>
            </a:extLst>
          </p:cNvPr>
          <p:cNvPicPr>
            <a:picLocks noChangeAspect="1"/>
          </p:cNvPicPr>
          <p:nvPr/>
        </p:nvPicPr>
        <p:blipFill rotWithShape="1">
          <a:blip r:embed="rId2">
            <a:extLst>
              <a:ext uri="{28A0092B-C50C-407E-A947-70E740481C1C}">
                <a14:useLocalDpi xmlns:a14="http://schemas.microsoft.com/office/drawing/2010/main" val="0"/>
              </a:ext>
            </a:extLst>
          </a:blip>
          <a:srcRect r="3112" b="1"/>
          <a:stretch/>
        </p:blipFill>
        <p:spPr>
          <a:xfrm>
            <a:off x="20" y="10"/>
            <a:ext cx="12191979" cy="6857988"/>
          </a:xfrm>
          <a:prstGeom prst="rect">
            <a:avLst/>
          </a:prstGeom>
          <a:effectLst>
            <a:outerShdw blurRad="596900" dist="330200" dir="8820000" sx="87000" sy="87000" algn="ctr" rotWithShape="0">
              <a:srgbClr val="000000">
                <a:alpha val="29000"/>
              </a:srgbClr>
            </a:outerShdw>
          </a:effectLst>
        </p:spPr>
      </p:pic>
      <p:sp>
        <p:nvSpPr>
          <p:cNvPr id="9" name="TextBox 8">
            <a:extLst>
              <a:ext uri="{FF2B5EF4-FFF2-40B4-BE49-F238E27FC236}">
                <a16:creationId xmlns:a16="http://schemas.microsoft.com/office/drawing/2014/main" id="{834594C4-256B-032E-2F6F-0B5AF80DA96D}"/>
              </a:ext>
            </a:extLst>
          </p:cNvPr>
          <p:cNvSpPr txBox="1"/>
          <p:nvPr/>
        </p:nvSpPr>
        <p:spPr>
          <a:xfrm>
            <a:off x="2590800" y="123825"/>
            <a:ext cx="7143750" cy="646331"/>
          </a:xfrm>
          <a:prstGeom prst="rect">
            <a:avLst/>
          </a:prstGeom>
          <a:noFill/>
        </p:spPr>
        <p:txBody>
          <a:bodyPr wrap="square" rtlCol="0">
            <a:spAutoFit/>
          </a:bodyPr>
          <a:lstStyle/>
          <a:p>
            <a:pPr algn="ctr"/>
            <a:r>
              <a:rPr lang="en-CA" sz="3600" b="1" dirty="0">
                <a:solidFill>
                  <a:schemeClr val="bg1"/>
                </a:solidFill>
                <a:effectLst>
                  <a:outerShdw blurRad="38100" dist="38100" dir="2700000" algn="tl">
                    <a:srgbClr val="000000">
                      <a:alpha val="43137"/>
                    </a:srgbClr>
                  </a:outerShdw>
                </a:effectLst>
              </a:rPr>
              <a:t>SWOT ANALYSIS</a:t>
            </a:r>
          </a:p>
        </p:txBody>
      </p:sp>
    </p:spTree>
    <p:extLst>
      <p:ext uri="{BB962C8B-B14F-4D97-AF65-F5344CB8AC3E}">
        <p14:creationId xmlns:p14="http://schemas.microsoft.com/office/powerpoint/2010/main" val="18789892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phone&#10;&#10;Description automatically generated">
            <a:extLst>
              <a:ext uri="{FF2B5EF4-FFF2-40B4-BE49-F238E27FC236}">
                <a16:creationId xmlns:a16="http://schemas.microsoft.com/office/drawing/2014/main" id="{056CC885-AA82-3BDE-D542-70306ECF71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28802"/>
            <a:ext cx="12192000" cy="5429198"/>
          </a:xfrm>
          <a:prstGeom prst="rect">
            <a:avLst/>
          </a:prstGeom>
        </p:spPr>
      </p:pic>
      <p:sp>
        <p:nvSpPr>
          <p:cNvPr id="4" name="TextBox 3">
            <a:extLst>
              <a:ext uri="{FF2B5EF4-FFF2-40B4-BE49-F238E27FC236}">
                <a16:creationId xmlns:a16="http://schemas.microsoft.com/office/drawing/2014/main" id="{9B4CF108-F021-A1BB-14C0-CF3468D0D8EB}"/>
              </a:ext>
            </a:extLst>
          </p:cNvPr>
          <p:cNvSpPr txBox="1"/>
          <p:nvPr/>
        </p:nvSpPr>
        <p:spPr>
          <a:xfrm>
            <a:off x="2323322" y="279918"/>
            <a:ext cx="7529805" cy="830997"/>
          </a:xfrm>
          <a:prstGeom prst="rect">
            <a:avLst/>
          </a:prstGeom>
          <a:noFill/>
        </p:spPr>
        <p:txBody>
          <a:bodyPr wrap="square" rtlCol="0">
            <a:spAutoFit/>
          </a:bodyPr>
          <a:lstStyle/>
          <a:p>
            <a:pPr algn="ctr"/>
            <a:r>
              <a:rPr lang="en-CA" sz="4800" b="1" dirty="0">
                <a:effectLst>
                  <a:outerShdw blurRad="38100" dist="38100" dir="2700000" algn="tl">
                    <a:srgbClr val="000000">
                      <a:alpha val="43137"/>
                    </a:srgbClr>
                  </a:outerShdw>
                </a:effectLst>
              </a:rPr>
              <a:t>CURRENT MARKET ANALYSIS</a:t>
            </a:r>
          </a:p>
        </p:txBody>
      </p:sp>
    </p:spTree>
    <p:extLst>
      <p:ext uri="{BB962C8B-B14F-4D97-AF65-F5344CB8AC3E}">
        <p14:creationId xmlns:p14="http://schemas.microsoft.com/office/powerpoint/2010/main" val="4159703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3">
            <a:extLst>
              <a:ext uri="{FF2B5EF4-FFF2-40B4-BE49-F238E27FC236}">
                <a16:creationId xmlns:a16="http://schemas.microsoft.com/office/drawing/2014/main" id="{15AB3DED-490E-BE98-5149-0D28C0938E6D}"/>
              </a:ext>
            </a:extLst>
          </p:cNvPr>
          <p:cNvSpPr txBox="1">
            <a:spLocks/>
          </p:cNvSpPr>
          <p:nvPr/>
        </p:nvSpPr>
        <p:spPr>
          <a:xfrm>
            <a:off x="638882" y="639193"/>
            <a:ext cx="4637968" cy="357351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6100" kern="1200" dirty="0">
                <a:solidFill>
                  <a:schemeClr val="tx1"/>
                </a:solidFill>
                <a:latin typeface="+mj-lt"/>
                <a:ea typeface="+mj-ea"/>
                <a:cs typeface="+mj-cs"/>
              </a:rPr>
              <a:t>Methodology &amp; Visualization</a:t>
            </a:r>
          </a:p>
        </p:txBody>
      </p:sp>
      <p:sp>
        <p:nvSpPr>
          <p:cNvPr id="28"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A diagram of a person's life cycle&#10;&#10;Description automatically generated">
            <a:extLst>
              <a:ext uri="{FF2B5EF4-FFF2-40B4-BE49-F238E27FC236}">
                <a16:creationId xmlns:a16="http://schemas.microsoft.com/office/drawing/2014/main" id="{406B80FA-549C-2DCF-34CD-6D0CA581B8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6850" y="1386173"/>
            <a:ext cx="6592062" cy="4058221"/>
          </a:xfrm>
          <a:prstGeom prst="rect">
            <a:avLst/>
          </a:prstGeom>
        </p:spPr>
      </p:pic>
    </p:spTree>
    <p:extLst>
      <p:ext uri="{BB962C8B-B14F-4D97-AF65-F5344CB8AC3E}">
        <p14:creationId xmlns:p14="http://schemas.microsoft.com/office/powerpoint/2010/main" val="3766131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2779213-4E14-2D57-6CE9-70F8BB87C3FF}"/>
              </a:ext>
            </a:extLst>
          </p:cNvPr>
          <p:cNvSpPr>
            <a:spLocks noGrp="1"/>
          </p:cNvSpPr>
          <p:nvPr>
            <p:ph type="title"/>
          </p:nvPr>
        </p:nvSpPr>
        <p:spPr>
          <a:xfrm>
            <a:off x="149679" y="78451"/>
            <a:ext cx="10515600" cy="1115434"/>
          </a:xfrm>
        </p:spPr>
        <p:txBody>
          <a:bodyPr>
            <a:normAutofit/>
          </a:bodyPr>
          <a:lstStyle/>
          <a:p>
            <a:r>
              <a:rPr lang="en-CA" sz="4400" b="1" dirty="0">
                <a:solidFill>
                  <a:srgbClr val="FF0000"/>
                </a:solidFill>
              </a:rPr>
              <a:t>DATA EXPLORATION</a:t>
            </a:r>
            <a:endParaRPr lang="en-CA" dirty="0"/>
          </a:p>
        </p:txBody>
      </p:sp>
      <p:pic>
        <p:nvPicPr>
          <p:cNvPr id="6" name="Picture 5" descr="A close up of words">
            <a:extLst>
              <a:ext uri="{FF2B5EF4-FFF2-40B4-BE49-F238E27FC236}">
                <a16:creationId xmlns:a16="http://schemas.microsoft.com/office/drawing/2014/main" id="{2FB228CF-ACAF-4EF6-7F4A-6827899162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19061" y="1110342"/>
            <a:ext cx="8972940" cy="5747657"/>
          </a:xfrm>
          <a:prstGeom prst="rect">
            <a:avLst/>
          </a:prstGeom>
        </p:spPr>
      </p:pic>
      <p:sp>
        <p:nvSpPr>
          <p:cNvPr id="8" name="TextBox 7">
            <a:extLst>
              <a:ext uri="{FF2B5EF4-FFF2-40B4-BE49-F238E27FC236}">
                <a16:creationId xmlns:a16="http://schemas.microsoft.com/office/drawing/2014/main" id="{F36E6B03-BD2E-F3A5-8D66-BE70865AD1FD}"/>
              </a:ext>
            </a:extLst>
          </p:cNvPr>
          <p:cNvSpPr txBox="1"/>
          <p:nvPr/>
        </p:nvSpPr>
        <p:spPr>
          <a:xfrm>
            <a:off x="391886" y="3200401"/>
            <a:ext cx="2183363" cy="923330"/>
          </a:xfrm>
          <a:prstGeom prst="rect">
            <a:avLst/>
          </a:prstGeom>
          <a:noFill/>
        </p:spPr>
        <p:txBody>
          <a:bodyPr wrap="square" rtlCol="0">
            <a:spAutoFit/>
          </a:bodyPr>
          <a:lstStyle/>
          <a:p>
            <a:r>
              <a:rPr lang="en-CA" dirty="0"/>
              <a:t>Most Frequent words used in the guest reviews</a:t>
            </a:r>
          </a:p>
        </p:txBody>
      </p:sp>
    </p:spTree>
    <p:extLst>
      <p:ext uri="{BB962C8B-B14F-4D97-AF65-F5344CB8AC3E}">
        <p14:creationId xmlns:p14="http://schemas.microsoft.com/office/powerpoint/2010/main" val="1640288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89C419-6313-8B2B-618E-BB44CF447A25}"/>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5000" kern="1200">
                <a:solidFill>
                  <a:schemeClr val="tx1"/>
                </a:solidFill>
                <a:latin typeface="+mj-lt"/>
                <a:ea typeface="+mj-ea"/>
                <a:cs typeface="+mj-cs"/>
              </a:rPr>
              <a:t>SENTIMENT ANALYSIS</a:t>
            </a: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C959DA8-AB4E-1685-66DE-3F4B79E7642C}"/>
              </a:ext>
            </a:extLst>
          </p:cNvPr>
          <p:cNvSpPr txBox="1"/>
          <p:nvPr/>
        </p:nvSpPr>
        <p:spPr>
          <a:xfrm>
            <a:off x="630936" y="2807208"/>
            <a:ext cx="3429000" cy="3410712"/>
          </a:xfrm>
          <a:prstGeom prst="rect">
            <a:avLst/>
          </a:prstGeom>
        </p:spPr>
        <p:txBody>
          <a:bodyPr vert="horz" lIns="91440" tIns="45720" rIns="91440" bIns="45720" rtlCol="0" anchor="t">
            <a:normAutofit/>
          </a:bodyPr>
          <a:lstStyle/>
          <a:p>
            <a:pPr>
              <a:lnSpc>
                <a:spcPct val="90000"/>
              </a:lnSpc>
              <a:spcAft>
                <a:spcPts val="600"/>
              </a:spcAft>
            </a:pPr>
            <a:r>
              <a:rPr lang="en-US" sz="2200" b="0" i="0" dirty="0">
                <a:effectLst/>
              </a:rPr>
              <a:t>The graph shows the distribution of sentiments as positive, negative or neutral. </a:t>
            </a:r>
            <a:r>
              <a:rPr lang="en-US" sz="2200" dirty="0"/>
              <a:t>We have mostly Positive reviews(79%), 20.7% neutral and 0.3% negative reviews.</a:t>
            </a:r>
          </a:p>
        </p:txBody>
      </p:sp>
      <p:pic>
        <p:nvPicPr>
          <p:cNvPr id="5" name="Picture 4" descr="A graph with different colored squares&#10;&#10;Description automatically generated">
            <a:extLst>
              <a:ext uri="{FF2B5EF4-FFF2-40B4-BE49-F238E27FC236}">
                <a16:creationId xmlns:a16="http://schemas.microsoft.com/office/drawing/2014/main" id="{E545B26E-5E80-F23D-F9E5-E03D4C8FCF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296" y="848735"/>
            <a:ext cx="6903720" cy="5160530"/>
          </a:xfrm>
          <a:prstGeom prst="rect">
            <a:avLst/>
          </a:prstGeom>
        </p:spPr>
      </p:pic>
    </p:spTree>
    <p:extLst>
      <p:ext uri="{BB962C8B-B14F-4D97-AF65-F5344CB8AC3E}">
        <p14:creationId xmlns:p14="http://schemas.microsoft.com/office/powerpoint/2010/main" val="163795926"/>
      </p:ext>
    </p:extLst>
  </p:cSld>
  <p:clrMapOvr>
    <a:masterClrMapping/>
  </p:clrMapOvr>
</p:sld>
</file>

<file path=ppt/theme/theme1.xml><?xml version="1.0" encoding="utf-8"?>
<a:theme xmlns:a="http://schemas.openxmlformats.org/drawingml/2006/main" name="Office Theme">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865</TotalTime>
  <Words>908</Words>
  <Application>Microsoft Office PowerPoint</Application>
  <PresentationFormat>Widescreen</PresentationFormat>
  <Paragraphs>80</Paragraphs>
  <Slides>20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Meiryo</vt:lpstr>
      <vt:lpstr>Arial</vt:lpstr>
      <vt:lpstr>Bebas Neue</vt:lpstr>
      <vt:lpstr>Calibri</vt:lpstr>
      <vt:lpstr>Calibri Light</vt:lpstr>
      <vt:lpstr>Circular</vt:lpstr>
      <vt:lpstr>Google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EXPLORATION</vt:lpstr>
      <vt:lpstr>SENTIMENT ANALYSIS</vt:lpstr>
      <vt:lpstr>Positive Reviews Analysis</vt:lpstr>
      <vt:lpstr>Negative Reviews Analysis</vt:lpstr>
      <vt:lpstr>PowerPoint Presentation</vt:lpstr>
      <vt:lpstr>Marketing Strategy of Airbnb</vt:lpstr>
      <vt:lpstr>Competitors Marketing Strategy</vt:lpstr>
      <vt:lpstr>Market Share</vt:lpstr>
      <vt:lpstr>STP Model for Airbnb</vt:lpstr>
      <vt:lpstr>Conclusions</vt:lpstr>
      <vt:lpstr>Recommendations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Raghav Aneja</dc:creator>
  <cp:lastModifiedBy>Raghav Aneja</cp:lastModifiedBy>
  <cp:revision>9</cp:revision>
  <dcterms:created xsi:type="dcterms:W3CDTF">2023-12-04T05:21:43Z</dcterms:created>
  <dcterms:modified xsi:type="dcterms:W3CDTF">2023-12-04T22:36:42Z</dcterms:modified>
</cp:coreProperties>
</file>

<file path=docProps/thumbnail.jpeg>
</file>